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Lst>
  <p:notesMasterIdLst>
    <p:notesMasterId r:id="rId80"/>
  </p:notesMasterIdLst>
  <p:sldIdLst>
    <p:sldId id="256"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257" r:id="rId66"/>
    <p:sldId id="258" r:id="rId67"/>
    <p:sldId id="259" r:id="rId68"/>
    <p:sldId id="260" r:id="rId69"/>
    <p:sldId id="261" r:id="rId70"/>
    <p:sldId id="262" r:id="rId71"/>
    <p:sldId id="263" r:id="rId72"/>
    <p:sldId id="264" r:id="rId73"/>
    <p:sldId id="265" r:id="rId74"/>
    <p:sldId id="266" r:id="rId75"/>
    <p:sldId id="267" r:id="rId76"/>
    <p:sldId id="268" r:id="rId77"/>
    <p:sldId id="269" r:id="rId78"/>
    <p:sldId id="270"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6A5F1-222C-4F03-A533-3A724D24E592}" type="datetimeFigureOut">
              <a:rPr lang="en-US" smtClean="0"/>
              <a:pPr/>
              <a:t>9/6/2012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1FF4D-B7A5-42BA-9C05-CDF73A81A642}" type="slidenum">
              <a:rPr lang="en-US" smtClean="0"/>
              <a:pPr/>
              <a:t>‹#›</a:t>
            </a:fld>
            <a:endParaRPr lang="en-US"/>
          </a:p>
        </p:txBody>
      </p:sp>
    </p:spTree>
    <p:extLst>
      <p:ext uri="{BB962C8B-B14F-4D97-AF65-F5344CB8AC3E}">
        <p14:creationId xmlns:p14="http://schemas.microsoft.com/office/powerpoint/2010/main" xmlns="" val="277496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25</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27</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28</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29</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30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4</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38660A78-E918-4BCE-9117-21433FD2B47B}" type="slidenum">
              <a:rPr lang="en-US" smtClean="0">
                <a:solidFill>
                  <a:prstClr val="black"/>
                </a:solidFill>
              </a:rPr>
              <a:pPr/>
              <a:t>31</a:t>
            </a:fld>
            <a:endParaRPr lang="en-US" smtClean="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448650" eaLnBrk="0" fontAlgn="base" hangingPunct="0">
              <a:spcBef>
                <a:spcPct val="30000"/>
              </a:spcBef>
              <a:spcAft>
                <a:spcPct val="0"/>
              </a:spcAft>
              <a:defRPr/>
            </a:pPr>
            <a:r>
              <a:rPr lang="en-US" dirty="0" smtClean="0"/>
              <a:t>By the interpreter service department’s 10 year anniversary, all Spanish interpreters will have a CHI credential and Polish interpreters will have an AHI credential, both of which are the highest possible certifications from the Certification Commission for Healthcare Interpreters (CCHI).</a:t>
            </a:r>
            <a:r>
              <a:rPr lang="en-US" b="1" dirty="0">
                <a:ea typeface="ヒラギノ角ゴ Pro W3" charset="-128"/>
                <a:cs typeface="ヒラギノ角ゴ Pro W3" charset="-128"/>
              </a:rPr>
              <a:t> </a:t>
            </a:r>
          </a:p>
          <a:p>
            <a:r>
              <a:rPr lang="en-US" b="1" dirty="0">
                <a:ea typeface="ヒラギノ角ゴ Pro W3" charset="-128"/>
                <a:cs typeface="ヒラギノ角ゴ Pro W3" charset="-128"/>
              </a:rPr>
              <a:t>CCHI CREDENTIALS</a:t>
            </a:r>
            <a:endParaRPr lang="en-US" dirty="0">
              <a:ea typeface="ヒラギノ角ゴ Pro W3" charset="-128"/>
              <a:cs typeface="ヒラギノ角ゴ Pro W3" charset="-128"/>
            </a:endParaRPr>
          </a:p>
          <a:p>
            <a:r>
              <a:rPr lang="en-US" dirty="0">
                <a:ea typeface="ヒラギノ角ゴ Pro W3" charset="-128"/>
                <a:cs typeface="ヒラギノ角ゴ Pro W3" charset="-128"/>
              </a:rPr>
              <a:t>CCHI has developed a credentialing program for healthcare interpreters. This program currently includes two credentials: </a:t>
            </a:r>
            <a:r>
              <a:rPr lang="en-US" b="1" dirty="0">
                <a:ea typeface="ヒラギノ角ゴ Pro W3" charset="-128"/>
                <a:cs typeface="ヒラギノ角ゴ Pro W3" charset="-128"/>
              </a:rPr>
              <a:t>Certified Healthcare Interpreter </a:t>
            </a:r>
            <a:r>
              <a:rPr lang="en-US" dirty="0">
                <a:ea typeface="ヒラギノ角ゴ Pro W3" charset="-128"/>
                <a:cs typeface="ヒラギノ角ゴ Pro W3" charset="-128"/>
              </a:rPr>
              <a:t>and </a:t>
            </a:r>
            <a:r>
              <a:rPr lang="en-US" b="1" dirty="0">
                <a:ea typeface="ヒラギノ角ゴ Pro W3" charset="-128"/>
                <a:cs typeface="ヒラギノ角ゴ Pro W3" charset="-128"/>
              </a:rPr>
              <a:t>Associate Healthcare Interpreter</a:t>
            </a:r>
            <a:r>
              <a:rPr lang="en-US" dirty="0">
                <a:ea typeface="ヒラギノ角ゴ Pro W3" charset="-128"/>
                <a:cs typeface="ヒラギノ角ゴ Pro W3" charset="-128"/>
              </a:rPr>
              <a:t>.</a:t>
            </a:r>
          </a:p>
          <a:p>
            <a:r>
              <a:rPr lang="en-US" b="1" dirty="0">
                <a:ea typeface="ヒラギノ角ゴ Pro W3" charset="-128"/>
                <a:cs typeface="ヒラギノ角ゴ Pro W3" charset="-128"/>
              </a:rPr>
              <a:t> </a:t>
            </a:r>
            <a:endParaRPr lang="en-US" dirty="0">
              <a:ea typeface="ヒラギノ角ゴ Pro W3" charset="-128"/>
              <a:cs typeface="ヒラギノ角ゴ Pro W3" charset="-128"/>
            </a:endParaRPr>
          </a:p>
          <a:p>
            <a:r>
              <a:rPr lang="en-US" b="1" dirty="0">
                <a:ea typeface="ヒラギノ角ゴ Pro W3" charset="-128"/>
                <a:cs typeface="ヒラギノ角ゴ Pro W3" charset="-128"/>
              </a:rPr>
              <a:t>Certified Healthcare Interpreter (CHI).</a:t>
            </a:r>
            <a:endParaRPr lang="en-US" dirty="0">
              <a:ea typeface="ヒラギノ角ゴ Pro W3" charset="-128"/>
              <a:cs typeface="ヒラギノ角ゴ Pro W3" charset="-128"/>
            </a:endParaRPr>
          </a:p>
          <a:p>
            <a:r>
              <a:rPr lang="en-US" dirty="0">
                <a:ea typeface="ヒラギノ角ゴ Pro W3" charset="-128"/>
                <a:cs typeface="ヒラギノ角ゴ Pro W3" charset="-128"/>
              </a:rPr>
              <a:t>A CHI has been tested on the most critical knowledge, skills and abilities required of a healthcare interpreter. A CHI must first complete the AHI examination, plus an oral performance examination testing the CHI’s interpreting skills and abilities in consecutive and simultaneous interpreting, sight translation and translation. </a:t>
            </a:r>
          </a:p>
          <a:p>
            <a:r>
              <a:rPr lang="en-US" dirty="0">
                <a:ea typeface="ヒラギノ角ゴ Pro W3" charset="-128"/>
                <a:cs typeface="ヒラギノ角ゴ Pro W3" charset="-128"/>
              </a:rPr>
              <a:t>The CHI credential is currently only available for Spanish interpreters but is being developed in Arabic and Mandarin for launch in 2012. It will be developed for interpreters in other languages shortly.</a:t>
            </a:r>
          </a:p>
          <a:p>
            <a:r>
              <a:rPr lang="en-US" b="1" dirty="0">
                <a:ea typeface="ヒラギノ角ゴ Pro W3" charset="-128"/>
                <a:cs typeface="ヒラギノ角ゴ Pro W3" charset="-128"/>
              </a:rPr>
              <a:t>Associate Healthcare Interpreter (AHI)</a:t>
            </a:r>
            <a:endParaRPr lang="en-US" dirty="0">
              <a:ea typeface="ヒラギノ角ゴ Pro W3" charset="-128"/>
              <a:cs typeface="ヒラギノ角ゴ Pro W3" charset="-128"/>
            </a:endParaRPr>
          </a:p>
          <a:p>
            <a:r>
              <a:rPr lang="en-US" dirty="0">
                <a:ea typeface="ヒラギノ角ゴ Pro W3" charset="-128"/>
                <a:cs typeface="ヒラギノ角ゴ Pro W3" charset="-128"/>
              </a:rPr>
              <a:t>An AHI has been tested on only a part of the knowledge, skills and abilities that are required of a healthcare interpreter. The AHI examination tests interpreters on the most critical knowledge related to: managing an interpreting encounter; healthcare terminology; interacting with other healthcare professionals; preparing for an interpreting encounter; and cultural responsiveness. </a:t>
            </a:r>
          </a:p>
          <a:p>
            <a:r>
              <a:rPr lang="en-US" dirty="0">
                <a:ea typeface="ヒラギノ角ゴ Pro W3" charset="-128"/>
                <a:cs typeface="ヒラギノ角ゴ Pro W3" charset="-128"/>
              </a:rPr>
              <a:t>Since the AHI examination does not test an individual’s actual interpreting skills and abilities, a certification is not awarded to those who pass this test. Rather, the AHI credential (a certificate indicating that the individual has passed the first step in becoming a CHI and has shown that he/she has the knowledge required of a certified healthcare interpreter) is available for all interpreters except those for whom the CHI examination is available in their language.</a:t>
            </a:r>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32</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dirty="0" smtClean="0"/>
              <a:t>Residency orientation – educate residents on bridging the cultural and language barriers with patients.</a:t>
            </a:r>
          </a:p>
          <a:p>
            <a:r>
              <a:rPr lang="en-US" dirty="0" smtClean="0"/>
              <a:t>PPS – collaborated with this department to form their own pool of Arabic interpreters.</a:t>
            </a:r>
          </a:p>
        </p:txBody>
      </p:sp>
      <p:sp>
        <p:nvSpPr>
          <p:cNvPr id="21508" name="Slide Number Placeholder 3"/>
          <p:cNvSpPr>
            <a:spLocks noGrp="1"/>
          </p:cNvSpPr>
          <p:nvPr>
            <p:ph type="sldNum" sz="quarter" idx="5"/>
          </p:nvPr>
        </p:nvSpPr>
        <p:spPr bwMode="auto">
          <a:noFill/>
          <a:ln>
            <a:miter lim="800000"/>
            <a:headEnd/>
            <a:tailEnd/>
          </a:ln>
        </p:spPr>
        <p:txBody>
          <a:bodyPr/>
          <a:lstStyle/>
          <a:p>
            <a:fld id="{265E1298-3208-4A6D-ACE0-AE4835D1842B}" type="slidenum">
              <a:rPr lang="en-US" smtClean="0">
                <a:solidFill>
                  <a:prstClr val="black"/>
                </a:solidFill>
              </a:rPr>
              <a:pPr/>
              <a:t>33</a:t>
            </a:fld>
            <a:endParaRPr lang="en-US" smtClean="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34</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35</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36</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37</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38</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39</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40</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41</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42</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43</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44</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45</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46</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47</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48</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49</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nchor="b"/>
          <a:lstStyle>
            <a:lvl1pPr defTabSz="936625" eaLnBrk="0" hangingPunct="0">
              <a:defRPr sz="3000">
                <a:solidFill>
                  <a:schemeClr val="tx1"/>
                </a:solidFill>
                <a:latin typeface="Franklin Gothic Book" pitchFamily="34" charset="0"/>
              </a:defRPr>
            </a:lvl1pPr>
            <a:lvl2pPr marL="742950" indent="-285750" defTabSz="936625" eaLnBrk="0" hangingPunct="0">
              <a:defRPr sz="3000">
                <a:solidFill>
                  <a:schemeClr val="tx1"/>
                </a:solidFill>
                <a:latin typeface="Franklin Gothic Book" pitchFamily="34" charset="0"/>
              </a:defRPr>
            </a:lvl2pPr>
            <a:lvl3pPr marL="1143000" indent="-228600" defTabSz="936625" eaLnBrk="0" hangingPunct="0">
              <a:defRPr sz="3000">
                <a:solidFill>
                  <a:schemeClr val="tx1"/>
                </a:solidFill>
                <a:latin typeface="Franklin Gothic Book" pitchFamily="34" charset="0"/>
              </a:defRPr>
            </a:lvl3pPr>
            <a:lvl4pPr marL="1600200" indent="-228600" defTabSz="936625" eaLnBrk="0" hangingPunct="0">
              <a:defRPr sz="3000">
                <a:solidFill>
                  <a:schemeClr val="tx1"/>
                </a:solidFill>
                <a:latin typeface="Franklin Gothic Book" pitchFamily="34" charset="0"/>
              </a:defRPr>
            </a:lvl4pPr>
            <a:lvl5pPr marL="2057400" indent="-228600" defTabSz="936625" eaLnBrk="0" hangingPunct="0">
              <a:defRPr sz="3000">
                <a:solidFill>
                  <a:schemeClr val="tx1"/>
                </a:solidFill>
                <a:latin typeface="Franklin Gothic Book" pitchFamily="34" charset="0"/>
              </a:defRPr>
            </a:lvl5pPr>
            <a:lvl6pPr marL="2514600" indent="-228600" defTabSz="936625" eaLnBrk="0" fontAlgn="base" hangingPunct="0">
              <a:spcBef>
                <a:spcPct val="0"/>
              </a:spcBef>
              <a:spcAft>
                <a:spcPct val="0"/>
              </a:spcAft>
              <a:defRPr sz="3000">
                <a:solidFill>
                  <a:schemeClr val="tx1"/>
                </a:solidFill>
                <a:latin typeface="Franklin Gothic Book" pitchFamily="34" charset="0"/>
              </a:defRPr>
            </a:lvl6pPr>
            <a:lvl7pPr marL="2971800" indent="-228600" defTabSz="936625" eaLnBrk="0" fontAlgn="base" hangingPunct="0">
              <a:spcBef>
                <a:spcPct val="0"/>
              </a:spcBef>
              <a:spcAft>
                <a:spcPct val="0"/>
              </a:spcAft>
              <a:defRPr sz="3000">
                <a:solidFill>
                  <a:schemeClr val="tx1"/>
                </a:solidFill>
                <a:latin typeface="Franklin Gothic Book" pitchFamily="34" charset="0"/>
              </a:defRPr>
            </a:lvl7pPr>
            <a:lvl8pPr marL="3429000" indent="-228600" defTabSz="936625" eaLnBrk="0" fontAlgn="base" hangingPunct="0">
              <a:spcBef>
                <a:spcPct val="0"/>
              </a:spcBef>
              <a:spcAft>
                <a:spcPct val="0"/>
              </a:spcAft>
              <a:defRPr sz="3000">
                <a:solidFill>
                  <a:schemeClr val="tx1"/>
                </a:solidFill>
                <a:latin typeface="Franklin Gothic Book" pitchFamily="34" charset="0"/>
              </a:defRPr>
            </a:lvl8pPr>
            <a:lvl9pPr marL="3886200" indent="-228600" defTabSz="936625" eaLnBrk="0" fontAlgn="base" hangingPunct="0">
              <a:spcBef>
                <a:spcPct val="0"/>
              </a:spcBef>
              <a:spcAft>
                <a:spcPct val="0"/>
              </a:spcAft>
              <a:defRPr sz="3000">
                <a:solidFill>
                  <a:schemeClr val="tx1"/>
                </a:solidFill>
                <a:latin typeface="Franklin Gothic Book" pitchFamily="34" charset="0"/>
              </a:defRPr>
            </a:lvl9pPr>
          </a:lstStyle>
          <a:p>
            <a:pPr algn="r" eaLnBrk="1" fontAlgn="base" hangingPunct="1">
              <a:spcBef>
                <a:spcPct val="0"/>
              </a:spcBef>
              <a:spcAft>
                <a:spcPct val="0"/>
              </a:spcAft>
            </a:pPr>
            <a:fld id="{DC06C063-461E-48E3-918B-E18AAD4606CD}" type="slidenum">
              <a:rPr lang="en-US" sz="1300">
                <a:solidFill>
                  <a:srgbClr val="000000"/>
                </a:solidFill>
                <a:latin typeface="Times New Roman" pitchFamily="18" charset="0"/>
              </a:rPr>
              <a:pPr algn="r" eaLnBrk="1" fontAlgn="base" hangingPunct="1">
                <a:spcBef>
                  <a:spcPct val="0"/>
                </a:spcBef>
                <a:spcAft>
                  <a:spcPct val="0"/>
                </a:spcAft>
              </a:pPr>
              <a:t>53</a:t>
            </a:fld>
            <a:endParaRPr lang="en-US" sz="13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13158" y="4344025"/>
            <a:ext cx="5031685" cy="411292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lstStyle/>
          <a:p>
            <a:pPr marL="112163" indent="-112163">
              <a:lnSpc>
                <a:spcPct val="115000"/>
              </a:lnSpc>
              <a:spcBef>
                <a:spcPct val="35000"/>
              </a:spcBef>
              <a:spcAft>
                <a:spcPct val="35000"/>
              </a:spcAft>
            </a:pPr>
            <a:r>
              <a:rPr lang="en-US" sz="1400"/>
              <a:t>We are going to cover the listed topics today.</a:t>
            </a:r>
          </a:p>
          <a:p>
            <a:pPr marL="112163" indent="-112163">
              <a:lnSpc>
                <a:spcPct val="115000"/>
              </a:lnSpc>
              <a:spcBef>
                <a:spcPct val="35000"/>
              </a:spcBef>
              <a:spcAft>
                <a:spcPct val="35000"/>
              </a:spcAft>
            </a:pPr>
            <a:r>
              <a:rPr lang="en-US" sz="1400"/>
              <a:t>Before we continue our presentation, just a few quick items:</a:t>
            </a:r>
          </a:p>
          <a:p>
            <a:pPr marL="112163" indent="-112163">
              <a:lnSpc>
                <a:spcPct val="115000"/>
              </a:lnSpc>
              <a:spcBef>
                <a:spcPct val="35000"/>
              </a:spcBef>
              <a:spcAft>
                <a:spcPct val="35000"/>
              </a:spcAft>
              <a:buFontTx/>
              <a:buChar char="•"/>
            </a:pPr>
            <a:r>
              <a:rPr lang="en-US" sz="1400"/>
              <a:t>Note that the nearest restrooms are </a:t>
            </a:r>
            <a:r>
              <a:rPr lang="en-US" sz="1400" b="1"/>
              <a:t>(give directions)</a:t>
            </a:r>
            <a:r>
              <a:rPr lang="en-US" sz="1400"/>
              <a:t>.</a:t>
            </a:r>
          </a:p>
          <a:p>
            <a:pPr marL="112163" indent="-112163">
              <a:lnSpc>
                <a:spcPct val="115000"/>
              </a:lnSpc>
              <a:spcBef>
                <a:spcPct val="35000"/>
              </a:spcBef>
              <a:spcAft>
                <a:spcPct val="35000"/>
              </a:spcAft>
              <a:buFontTx/>
              <a:buChar char="•"/>
            </a:pPr>
            <a:r>
              <a:rPr lang="en-US" sz="1400"/>
              <a:t>Please put all cell phones and pagers on vibrate, we want your full attention!</a:t>
            </a:r>
          </a:p>
          <a:p>
            <a:pPr marL="112163" indent="-112163">
              <a:lnSpc>
                <a:spcPct val="115000"/>
              </a:lnSpc>
              <a:spcBef>
                <a:spcPct val="35000"/>
              </a:spcBef>
              <a:spcAft>
                <a:spcPct val="35000"/>
              </a:spcAft>
              <a:buFontTx/>
              <a:buChar char="•"/>
            </a:pPr>
            <a:r>
              <a:rPr lang="en-US" sz="1400"/>
              <a:t>We are a smoke-free environment; smoking is prohibited on IU Health campuses.</a:t>
            </a:r>
          </a:p>
          <a:p>
            <a:pPr marL="112163" indent="-112163">
              <a:lnSpc>
                <a:spcPct val="115000"/>
              </a:lnSpc>
              <a:spcBef>
                <a:spcPct val="35000"/>
              </a:spcBef>
              <a:spcAft>
                <a:spcPct val="35000"/>
              </a:spcAft>
              <a:buFontTx/>
              <a:buChar char="•"/>
            </a:pPr>
            <a:endParaRPr lang="en-US" sz="1400"/>
          </a:p>
          <a:p>
            <a:pPr marL="112163" indent="-112163">
              <a:lnSpc>
                <a:spcPct val="115000"/>
              </a:lnSpc>
              <a:spcBef>
                <a:spcPct val="35000"/>
              </a:spcBef>
              <a:spcAft>
                <a:spcPct val="35000"/>
              </a:spcAft>
            </a:pPr>
            <a:endParaRPr lang="en-US" sz="14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nchor="b"/>
          <a:lstStyle>
            <a:lvl1pPr defTabSz="936625" eaLnBrk="0" hangingPunct="0">
              <a:defRPr sz="3000">
                <a:solidFill>
                  <a:schemeClr val="tx1"/>
                </a:solidFill>
                <a:latin typeface="Franklin Gothic Book" pitchFamily="34" charset="0"/>
              </a:defRPr>
            </a:lvl1pPr>
            <a:lvl2pPr marL="742950" indent="-285750" defTabSz="936625" eaLnBrk="0" hangingPunct="0">
              <a:defRPr sz="3000">
                <a:solidFill>
                  <a:schemeClr val="tx1"/>
                </a:solidFill>
                <a:latin typeface="Franklin Gothic Book" pitchFamily="34" charset="0"/>
              </a:defRPr>
            </a:lvl2pPr>
            <a:lvl3pPr marL="1143000" indent="-228600" defTabSz="936625" eaLnBrk="0" hangingPunct="0">
              <a:defRPr sz="3000">
                <a:solidFill>
                  <a:schemeClr val="tx1"/>
                </a:solidFill>
                <a:latin typeface="Franklin Gothic Book" pitchFamily="34" charset="0"/>
              </a:defRPr>
            </a:lvl3pPr>
            <a:lvl4pPr marL="1600200" indent="-228600" defTabSz="936625" eaLnBrk="0" hangingPunct="0">
              <a:defRPr sz="3000">
                <a:solidFill>
                  <a:schemeClr val="tx1"/>
                </a:solidFill>
                <a:latin typeface="Franklin Gothic Book" pitchFamily="34" charset="0"/>
              </a:defRPr>
            </a:lvl4pPr>
            <a:lvl5pPr marL="2057400" indent="-228600" defTabSz="936625" eaLnBrk="0" hangingPunct="0">
              <a:defRPr sz="3000">
                <a:solidFill>
                  <a:schemeClr val="tx1"/>
                </a:solidFill>
                <a:latin typeface="Franklin Gothic Book" pitchFamily="34" charset="0"/>
              </a:defRPr>
            </a:lvl5pPr>
            <a:lvl6pPr marL="2514600" indent="-228600" defTabSz="936625" eaLnBrk="0" fontAlgn="base" hangingPunct="0">
              <a:spcBef>
                <a:spcPct val="0"/>
              </a:spcBef>
              <a:spcAft>
                <a:spcPct val="0"/>
              </a:spcAft>
              <a:defRPr sz="3000">
                <a:solidFill>
                  <a:schemeClr val="tx1"/>
                </a:solidFill>
                <a:latin typeface="Franklin Gothic Book" pitchFamily="34" charset="0"/>
              </a:defRPr>
            </a:lvl6pPr>
            <a:lvl7pPr marL="2971800" indent="-228600" defTabSz="936625" eaLnBrk="0" fontAlgn="base" hangingPunct="0">
              <a:spcBef>
                <a:spcPct val="0"/>
              </a:spcBef>
              <a:spcAft>
                <a:spcPct val="0"/>
              </a:spcAft>
              <a:defRPr sz="3000">
                <a:solidFill>
                  <a:schemeClr val="tx1"/>
                </a:solidFill>
                <a:latin typeface="Franklin Gothic Book" pitchFamily="34" charset="0"/>
              </a:defRPr>
            </a:lvl7pPr>
            <a:lvl8pPr marL="3429000" indent="-228600" defTabSz="936625" eaLnBrk="0" fontAlgn="base" hangingPunct="0">
              <a:spcBef>
                <a:spcPct val="0"/>
              </a:spcBef>
              <a:spcAft>
                <a:spcPct val="0"/>
              </a:spcAft>
              <a:defRPr sz="3000">
                <a:solidFill>
                  <a:schemeClr val="tx1"/>
                </a:solidFill>
                <a:latin typeface="Franklin Gothic Book" pitchFamily="34" charset="0"/>
              </a:defRPr>
            </a:lvl8pPr>
            <a:lvl9pPr marL="3886200" indent="-228600" defTabSz="936625" eaLnBrk="0" fontAlgn="base" hangingPunct="0">
              <a:spcBef>
                <a:spcPct val="0"/>
              </a:spcBef>
              <a:spcAft>
                <a:spcPct val="0"/>
              </a:spcAft>
              <a:defRPr sz="3000">
                <a:solidFill>
                  <a:schemeClr val="tx1"/>
                </a:solidFill>
                <a:latin typeface="Franklin Gothic Book" pitchFamily="34" charset="0"/>
              </a:defRPr>
            </a:lvl9pPr>
          </a:lstStyle>
          <a:p>
            <a:pPr algn="r" eaLnBrk="1" fontAlgn="base" hangingPunct="1">
              <a:spcBef>
                <a:spcPct val="0"/>
              </a:spcBef>
              <a:spcAft>
                <a:spcPct val="0"/>
              </a:spcAft>
            </a:pPr>
            <a:fld id="{1E6E3EC3-BA9A-48B7-AB70-3B85DE1CA6CC}" type="slidenum">
              <a:rPr lang="en-US" sz="1300">
                <a:solidFill>
                  <a:srgbClr val="000000"/>
                </a:solidFill>
                <a:latin typeface="Times New Roman" pitchFamily="18" charset="0"/>
              </a:rPr>
              <a:pPr algn="r" eaLnBrk="1" fontAlgn="base" hangingPunct="1">
                <a:spcBef>
                  <a:spcPct val="0"/>
                </a:spcBef>
                <a:spcAft>
                  <a:spcPct val="0"/>
                </a:spcAft>
              </a:pPr>
              <a:t>56</a:t>
            </a:fld>
            <a:endParaRPr lang="en-US" sz="130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3158" y="4344025"/>
            <a:ext cx="5031685" cy="411292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lstStyle/>
          <a:p>
            <a:pPr marL="112163" indent="-112163">
              <a:lnSpc>
                <a:spcPct val="115000"/>
              </a:lnSpc>
              <a:spcBef>
                <a:spcPct val="35000"/>
              </a:spcBef>
              <a:spcAft>
                <a:spcPct val="35000"/>
              </a:spcAft>
            </a:pPr>
            <a:r>
              <a:rPr lang="en-US" sz="1400"/>
              <a:t>We are going to cover the listed topics today.</a:t>
            </a:r>
          </a:p>
          <a:p>
            <a:pPr marL="112163" indent="-112163">
              <a:lnSpc>
                <a:spcPct val="115000"/>
              </a:lnSpc>
              <a:spcBef>
                <a:spcPct val="35000"/>
              </a:spcBef>
              <a:spcAft>
                <a:spcPct val="35000"/>
              </a:spcAft>
            </a:pPr>
            <a:r>
              <a:rPr lang="en-US" sz="1400"/>
              <a:t>Before we continue our presentation, just a few quick items:</a:t>
            </a:r>
          </a:p>
          <a:p>
            <a:pPr marL="112163" indent="-112163">
              <a:lnSpc>
                <a:spcPct val="115000"/>
              </a:lnSpc>
              <a:spcBef>
                <a:spcPct val="35000"/>
              </a:spcBef>
              <a:spcAft>
                <a:spcPct val="35000"/>
              </a:spcAft>
              <a:buFontTx/>
              <a:buChar char="•"/>
            </a:pPr>
            <a:r>
              <a:rPr lang="en-US" sz="1400"/>
              <a:t>Note that the nearest restrooms are </a:t>
            </a:r>
            <a:r>
              <a:rPr lang="en-US" sz="1400" b="1"/>
              <a:t>(give directions)</a:t>
            </a:r>
            <a:r>
              <a:rPr lang="en-US" sz="1400"/>
              <a:t>.</a:t>
            </a:r>
          </a:p>
          <a:p>
            <a:pPr marL="112163" indent="-112163">
              <a:lnSpc>
                <a:spcPct val="115000"/>
              </a:lnSpc>
              <a:spcBef>
                <a:spcPct val="35000"/>
              </a:spcBef>
              <a:spcAft>
                <a:spcPct val="35000"/>
              </a:spcAft>
              <a:buFontTx/>
              <a:buChar char="•"/>
            </a:pPr>
            <a:r>
              <a:rPr lang="en-US" sz="1400"/>
              <a:t>Please put all cell phones and pagers on vibrate, we want your full attention!</a:t>
            </a:r>
          </a:p>
          <a:p>
            <a:pPr marL="112163" indent="-112163">
              <a:lnSpc>
                <a:spcPct val="115000"/>
              </a:lnSpc>
              <a:spcBef>
                <a:spcPct val="35000"/>
              </a:spcBef>
              <a:spcAft>
                <a:spcPct val="35000"/>
              </a:spcAft>
              <a:buFontTx/>
              <a:buChar char="•"/>
            </a:pPr>
            <a:r>
              <a:rPr lang="en-US" sz="1400"/>
              <a:t>We are a smoke-free environment; smoking is prohibited on IU Health campuses.</a:t>
            </a:r>
          </a:p>
          <a:p>
            <a:pPr marL="112163" indent="-112163">
              <a:lnSpc>
                <a:spcPct val="115000"/>
              </a:lnSpc>
              <a:spcBef>
                <a:spcPct val="35000"/>
              </a:spcBef>
              <a:spcAft>
                <a:spcPct val="35000"/>
              </a:spcAft>
              <a:buFontTx/>
              <a:buChar char="•"/>
            </a:pPr>
            <a:endParaRPr lang="en-US" sz="1400"/>
          </a:p>
          <a:p>
            <a:pPr marL="112163" indent="-112163">
              <a:lnSpc>
                <a:spcPct val="115000"/>
              </a:lnSpc>
              <a:spcBef>
                <a:spcPct val="35000"/>
              </a:spcBef>
              <a:spcAft>
                <a:spcPct val="35000"/>
              </a:spcAft>
            </a:pPr>
            <a:endParaRPr lang="en-US" sz="14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nchor="b"/>
          <a:lstStyle>
            <a:lvl1pPr defTabSz="936625" eaLnBrk="0" hangingPunct="0">
              <a:defRPr sz="3000">
                <a:solidFill>
                  <a:schemeClr val="tx1"/>
                </a:solidFill>
                <a:latin typeface="Franklin Gothic Book" pitchFamily="34" charset="0"/>
              </a:defRPr>
            </a:lvl1pPr>
            <a:lvl2pPr marL="742950" indent="-285750" defTabSz="936625" eaLnBrk="0" hangingPunct="0">
              <a:defRPr sz="3000">
                <a:solidFill>
                  <a:schemeClr val="tx1"/>
                </a:solidFill>
                <a:latin typeface="Franklin Gothic Book" pitchFamily="34" charset="0"/>
              </a:defRPr>
            </a:lvl2pPr>
            <a:lvl3pPr marL="1143000" indent="-228600" defTabSz="936625" eaLnBrk="0" hangingPunct="0">
              <a:defRPr sz="3000">
                <a:solidFill>
                  <a:schemeClr val="tx1"/>
                </a:solidFill>
                <a:latin typeface="Franklin Gothic Book" pitchFamily="34" charset="0"/>
              </a:defRPr>
            </a:lvl3pPr>
            <a:lvl4pPr marL="1600200" indent="-228600" defTabSz="936625" eaLnBrk="0" hangingPunct="0">
              <a:defRPr sz="3000">
                <a:solidFill>
                  <a:schemeClr val="tx1"/>
                </a:solidFill>
                <a:latin typeface="Franklin Gothic Book" pitchFamily="34" charset="0"/>
              </a:defRPr>
            </a:lvl4pPr>
            <a:lvl5pPr marL="2057400" indent="-228600" defTabSz="936625" eaLnBrk="0" hangingPunct="0">
              <a:defRPr sz="3000">
                <a:solidFill>
                  <a:schemeClr val="tx1"/>
                </a:solidFill>
                <a:latin typeface="Franklin Gothic Book" pitchFamily="34" charset="0"/>
              </a:defRPr>
            </a:lvl5pPr>
            <a:lvl6pPr marL="2514600" indent="-228600" defTabSz="936625" eaLnBrk="0" fontAlgn="base" hangingPunct="0">
              <a:spcBef>
                <a:spcPct val="0"/>
              </a:spcBef>
              <a:spcAft>
                <a:spcPct val="0"/>
              </a:spcAft>
              <a:defRPr sz="3000">
                <a:solidFill>
                  <a:schemeClr val="tx1"/>
                </a:solidFill>
                <a:latin typeface="Franklin Gothic Book" pitchFamily="34" charset="0"/>
              </a:defRPr>
            </a:lvl6pPr>
            <a:lvl7pPr marL="2971800" indent="-228600" defTabSz="936625" eaLnBrk="0" fontAlgn="base" hangingPunct="0">
              <a:spcBef>
                <a:spcPct val="0"/>
              </a:spcBef>
              <a:spcAft>
                <a:spcPct val="0"/>
              </a:spcAft>
              <a:defRPr sz="3000">
                <a:solidFill>
                  <a:schemeClr val="tx1"/>
                </a:solidFill>
                <a:latin typeface="Franklin Gothic Book" pitchFamily="34" charset="0"/>
              </a:defRPr>
            </a:lvl7pPr>
            <a:lvl8pPr marL="3429000" indent="-228600" defTabSz="936625" eaLnBrk="0" fontAlgn="base" hangingPunct="0">
              <a:spcBef>
                <a:spcPct val="0"/>
              </a:spcBef>
              <a:spcAft>
                <a:spcPct val="0"/>
              </a:spcAft>
              <a:defRPr sz="3000">
                <a:solidFill>
                  <a:schemeClr val="tx1"/>
                </a:solidFill>
                <a:latin typeface="Franklin Gothic Book" pitchFamily="34" charset="0"/>
              </a:defRPr>
            </a:lvl8pPr>
            <a:lvl9pPr marL="3886200" indent="-228600" defTabSz="936625" eaLnBrk="0" fontAlgn="base" hangingPunct="0">
              <a:spcBef>
                <a:spcPct val="0"/>
              </a:spcBef>
              <a:spcAft>
                <a:spcPct val="0"/>
              </a:spcAft>
              <a:defRPr sz="3000">
                <a:solidFill>
                  <a:schemeClr val="tx1"/>
                </a:solidFill>
                <a:latin typeface="Franklin Gothic Book" pitchFamily="34" charset="0"/>
              </a:defRPr>
            </a:lvl9pPr>
          </a:lstStyle>
          <a:p>
            <a:pPr algn="r" eaLnBrk="1" fontAlgn="base" hangingPunct="1">
              <a:spcBef>
                <a:spcPct val="0"/>
              </a:spcBef>
              <a:spcAft>
                <a:spcPct val="0"/>
              </a:spcAft>
            </a:pPr>
            <a:fld id="{A7374201-5264-4206-BA05-6323F186E2D3}" type="slidenum">
              <a:rPr lang="en-US" sz="1300">
                <a:solidFill>
                  <a:srgbClr val="000000"/>
                </a:solidFill>
                <a:latin typeface="Times New Roman" pitchFamily="18" charset="0"/>
              </a:rPr>
              <a:pPr algn="r" eaLnBrk="1" fontAlgn="base" hangingPunct="1">
                <a:spcBef>
                  <a:spcPct val="0"/>
                </a:spcBef>
                <a:spcAft>
                  <a:spcPct val="0"/>
                </a:spcAft>
              </a:pPr>
              <a:t>57</a:t>
            </a:fld>
            <a:endParaRPr lang="en-US" sz="1300">
              <a:solidFill>
                <a:srgbClr val="000000"/>
              </a:solidFill>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13158" y="4344025"/>
            <a:ext cx="5031685" cy="411292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lstStyle/>
          <a:p>
            <a:pPr marL="112163" indent="-112163">
              <a:lnSpc>
                <a:spcPct val="115000"/>
              </a:lnSpc>
              <a:spcBef>
                <a:spcPct val="35000"/>
              </a:spcBef>
              <a:spcAft>
                <a:spcPct val="35000"/>
              </a:spcAft>
            </a:pPr>
            <a:r>
              <a:rPr lang="en-US" sz="1400"/>
              <a:t>We are going to cover the listed topics today.</a:t>
            </a:r>
          </a:p>
          <a:p>
            <a:pPr marL="112163" indent="-112163">
              <a:lnSpc>
                <a:spcPct val="115000"/>
              </a:lnSpc>
              <a:spcBef>
                <a:spcPct val="35000"/>
              </a:spcBef>
              <a:spcAft>
                <a:spcPct val="35000"/>
              </a:spcAft>
            </a:pPr>
            <a:r>
              <a:rPr lang="en-US" sz="1400"/>
              <a:t>Before we continue our presentation, just a few quick items:</a:t>
            </a:r>
          </a:p>
          <a:p>
            <a:pPr marL="112163" indent="-112163">
              <a:lnSpc>
                <a:spcPct val="115000"/>
              </a:lnSpc>
              <a:spcBef>
                <a:spcPct val="35000"/>
              </a:spcBef>
              <a:spcAft>
                <a:spcPct val="35000"/>
              </a:spcAft>
              <a:buFontTx/>
              <a:buChar char="•"/>
            </a:pPr>
            <a:r>
              <a:rPr lang="en-US" sz="1400"/>
              <a:t>Note that the nearest restrooms are </a:t>
            </a:r>
            <a:r>
              <a:rPr lang="en-US" sz="1400" b="1"/>
              <a:t>(give directions)</a:t>
            </a:r>
            <a:r>
              <a:rPr lang="en-US" sz="1400"/>
              <a:t>.</a:t>
            </a:r>
          </a:p>
          <a:p>
            <a:pPr marL="112163" indent="-112163">
              <a:lnSpc>
                <a:spcPct val="115000"/>
              </a:lnSpc>
              <a:spcBef>
                <a:spcPct val="35000"/>
              </a:spcBef>
              <a:spcAft>
                <a:spcPct val="35000"/>
              </a:spcAft>
              <a:buFontTx/>
              <a:buChar char="•"/>
            </a:pPr>
            <a:r>
              <a:rPr lang="en-US" sz="1400"/>
              <a:t>Please put all cell phones and pagers on vibrate, we want your full attention!</a:t>
            </a:r>
          </a:p>
          <a:p>
            <a:pPr marL="112163" indent="-112163">
              <a:lnSpc>
                <a:spcPct val="115000"/>
              </a:lnSpc>
              <a:spcBef>
                <a:spcPct val="35000"/>
              </a:spcBef>
              <a:spcAft>
                <a:spcPct val="35000"/>
              </a:spcAft>
              <a:buFontTx/>
              <a:buChar char="•"/>
            </a:pPr>
            <a:r>
              <a:rPr lang="en-US" sz="1400"/>
              <a:t>We are a smoke-free environment; smoking is prohibited on IU Health campuses.</a:t>
            </a:r>
          </a:p>
          <a:p>
            <a:pPr marL="112163" indent="-112163">
              <a:lnSpc>
                <a:spcPct val="115000"/>
              </a:lnSpc>
              <a:spcBef>
                <a:spcPct val="35000"/>
              </a:spcBef>
              <a:spcAft>
                <a:spcPct val="35000"/>
              </a:spcAft>
              <a:buFontTx/>
              <a:buChar char="•"/>
            </a:pPr>
            <a:endParaRPr lang="en-US" sz="1400"/>
          </a:p>
          <a:p>
            <a:pPr marL="112163" indent="-112163">
              <a:lnSpc>
                <a:spcPct val="115000"/>
              </a:lnSpc>
              <a:spcBef>
                <a:spcPct val="35000"/>
              </a:spcBef>
              <a:spcAft>
                <a:spcPct val="35000"/>
              </a:spcAft>
            </a:pPr>
            <a:endParaRPr lang="en-US" sz="14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nchor="b"/>
          <a:lstStyle>
            <a:lvl1pPr defTabSz="936625" eaLnBrk="0" hangingPunct="0">
              <a:defRPr sz="3000">
                <a:solidFill>
                  <a:schemeClr val="tx1"/>
                </a:solidFill>
                <a:latin typeface="Franklin Gothic Book" pitchFamily="34" charset="0"/>
              </a:defRPr>
            </a:lvl1pPr>
            <a:lvl2pPr marL="742950" indent="-285750" defTabSz="936625" eaLnBrk="0" hangingPunct="0">
              <a:defRPr sz="3000">
                <a:solidFill>
                  <a:schemeClr val="tx1"/>
                </a:solidFill>
                <a:latin typeface="Franklin Gothic Book" pitchFamily="34" charset="0"/>
              </a:defRPr>
            </a:lvl2pPr>
            <a:lvl3pPr marL="1143000" indent="-228600" defTabSz="936625" eaLnBrk="0" hangingPunct="0">
              <a:defRPr sz="3000">
                <a:solidFill>
                  <a:schemeClr val="tx1"/>
                </a:solidFill>
                <a:latin typeface="Franklin Gothic Book" pitchFamily="34" charset="0"/>
              </a:defRPr>
            </a:lvl3pPr>
            <a:lvl4pPr marL="1600200" indent="-228600" defTabSz="936625" eaLnBrk="0" hangingPunct="0">
              <a:defRPr sz="3000">
                <a:solidFill>
                  <a:schemeClr val="tx1"/>
                </a:solidFill>
                <a:latin typeface="Franklin Gothic Book" pitchFamily="34" charset="0"/>
              </a:defRPr>
            </a:lvl4pPr>
            <a:lvl5pPr marL="2057400" indent="-228600" defTabSz="936625" eaLnBrk="0" hangingPunct="0">
              <a:defRPr sz="3000">
                <a:solidFill>
                  <a:schemeClr val="tx1"/>
                </a:solidFill>
                <a:latin typeface="Franklin Gothic Book" pitchFamily="34" charset="0"/>
              </a:defRPr>
            </a:lvl5pPr>
            <a:lvl6pPr marL="2514600" indent="-228600" defTabSz="936625" eaLnBrk="0" fontAlgn="base" hangingPunct="0">
              <a:spcBef>
                <a:spcPct val="0"/>
              </a:spcBef>
              <a:spcAft>
                <a:spcPct val="0"/>
              </a:spcAft>
              <a:defRPr sz="3000">
                <a:solidFill>
                  <a:schemeClr val="tx1"/>
                </a:solidFill>
                <a:latin typeface="Franklin Gothic Book" pitchFamily="34" charset="0"/>
              </a:defRPr>
            </a:lvl6pPr>
            <a:lvl7pPr marL="2971800" indent="-228600" defTabSz="936625" eaLnBrk="0" fontAlgn="base" hangingPunct="0">
              <a:spcBef>
                <a:spcPct val="0"/>
              </a:spcBef>
              <a:spcAft>
                <a:spcPct val="0"/>
              </a:spcAft>
              <a:defRPr sz="3000">
                <a:solidFill>
                  <a:schemeClr val="tx1"/>
                </a:solidFill>
                <a:latin typeface="Franklin Gothic Book" pitchFamily="34" charset="0"/>
              </a:defRPr>
            </a:lvl7pPr>
            <a:lvl8pPr marL="3429000" indent="-228600" defTabSz="936625" eaLnBrk="0" fontAlgn="base" hangingPunct="0">
              <a:spcBef>
                <a:spcPct val="0"/>
              </a:spcBef>
              <a:spcAft>
                <a:spcPct val="0"/>
              </a:spcAft>
              <a:defRPr sz="3000">
                <a:solidFill>
                  <a:schemeClr val="tx1"/>
                </a:solidFill>
                <a:latin typeface="Franklin Gothic Book" pitchFamily="34" charset="0"/>
              </a:defRPr>
            </a:lvl8pPr>
            <a:lvl9pPr marL="3886200" indent="-228600" defTabSz="936625" eaLnBrk="0" fontAlgn="base" hangingPunct="0">
              <a:spcBef>
                <a:spcPct val="0"/>
              </a:spcBef>
              <a:spcAft>
                <a:spcPct val="0"/>
              </a:spcAft>
              <a:defRPr sz="3000">
                <a:solidFill>
                  <a:schemeClr val="tx1"/>
                </a:solidFill>
                <a:latin typeface="Franklin Gothic Book" pitchFamily="34" charset="0"/>
              </a:defRPr>
            </a:lvl9pPr>
          </a:lstStyle>
          <a:p>
            <a:pPr algn="r" eaLnBrk="1" fontAlgn="base" hangingPunct="1">
              <a:spcBef>
                <a:spcPct val="0"/>
              </a:spcBef>
              <a:spcAft>
                <a:spcPct val="0"/>
              </a:spcAft>
            </a:pPr>
            <a:fld id="{A28F2FCC-E8B8-4685-B722-D27ED21EE179}" type="slidenum">
              <a:rPr lang="en-US" sz="1300">
                <a:solidFill>
                  <a:srgbClr val="000000"/>
                </a:solidFill>
                <a:latin typeface="Times New Roman" pitchFamily="18" charset="0"/>
              </a:rPr>
              <a:pPr algn="r" eaLnBrk="1" fontAlgn="base" hangingPunct="1">
                <a:spcBef>
                  <a:spcPct val="0"/>
                </a:spcBef>
                <a:spcAft>
                  <a:spcPct val="0"/>
                </a:spcAft>
              </a:pPr>
              <a:t>58</a:t>
            </a:fld>
            <a:endParaRPr lang="en-US" sz="1300">
              <a:solidFill>
                <a:srgbClr val="000000"/>
              </a:solidFill>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3158" y="4344025"/>
            <a:ext cx="5031685" cy="411292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lstStyle/>
          <a:p>
            <a:pPr marL="112163" indent="-112163">
              <a:lnSpc>
                <a:spcPct val="115000"/>
              </a:lnSpc>
              <a:spcBef>
                <a:spcPct val="35000"/>
              </a:spcBef>
              <a:spcAft>
                <a:spcPct val="35000"/>
              </a:spcAft>
            </a:pPr>
            <a:r>
              <a:rPr lang="en-US" sz="1400"/>
              <a:t>We are going to cover the listed topics today.</a:t>
            </a:r>
          </a:p>
          <a:p>
            <a:pPr marL="112163" indent="-112163">
              <a:lnSpc>
                <a:spcPct val="115000"/>
              </a:lnSpc>
              <a:spcBef>
                <a:spcPct val="35000"/>
              </a:spcBef>
              <a:spcAft>
                <a:spcPct val="35000"/>
              </a:spcAft>
            </a:pPr>
            <a:r>
              <a:rPr lang="en-US" sz="1400"/>
              <a:t>Before we continue our presentation, just a few quick items:</a:t>
            </a:r>
          </a:p>
          <a:p>
            <a:pPr marL="112163" indent="-112163">
              <a:lnSpc>
                <a:spcPct val="115000"/>
              </a:lnSpc>
              <a:spcBef>
                <a:spcPct val="35000"/>
              </a:spcBef>
              <a:spcAft>
                <a:spcPct val="35000"/>
              </a:spcAft>
              <a:buFontTx/>
              <a:buChar char="•"/>
            </a:pPr>
            <a:r>
              <a:rPr lang="en-US" sz="1400"/>
              <a:t>Note that the nearest restrooms are </a:t>
            </a:r>
            <a:r>
              <a:rPr lang="en-US" sz="1400" b="1"/>
              <a:t>(give directions)</a:t>
            </a:r>
            <a:r>
              <a:rPr lang="en-US" sz="1400"/>
              <a:t>.</a:t>
            </a:r>
          </a:p>
          <a:p>
            <a:pPr marL="112163" indent="-112163">
              <a:lnSpc>
                <a:spcPct val="115000"/>
              </a:lnSpc>
              <a:spcBef>
                <a:spcPct val="35000"/>
              </a:spcBef>
              <a:spcAft>
                <a:spcPct val="35000"/>
              </a:spcAft>
              <a:buFontTx/>
              <a:buChar char="•"/>
            </a:pPr>
            <a:r>
              <a:rPr lang="en-US" sz="1400"/>
              <a:t>Please put all cell phones and pagers on vibrate, we want your full attention!</a:t>
            </a:r>
          </a:p>
          <a:p>
            <a:pPr marL="112163" indent="-112163">
              <a:lnSpc>
                <a:spcPct val="115000"/>
              </a:lnSpc>
              <a:spcBef>
                <a:spcPct val="35000"/>
              </a:spcBef>
              <a:spcAft>
                <a:spcPct val="35000"/>
              </a:spcAft>
              <a:buFontTx/>
              <a:buChar char="•"/>
            </a:pPr>
            <a:r>
              <a:rPr lang="en-US" sz="1400"/>
              <a:t>We are a smoke-free environment; smoking is prohibited on IU Health campuses.</a:t>
            </a:r>
          </a:p>
          <a:p>
            <a:pPr marL="112163" indent="-112163">
              <a:lnSpc>
                <a:spcPct val="115000"/>
              </a:lnSpc>
              <a:spcBef>
                <a:spcPct val="35000"/>
              </a:spcBef>
              <a:spcAft>
                <a:spcPct val="35000"/>
              </a:spcAft>
              <a:buFontTx/>
              <a:buChar char="•"/>
            </a:pPr>
            <a:endParaRPr lang="en-US" sz="1400"/>
          </a:p>
          <a:p>
            <a:pPr marL="112163" indent="-112163">
              <a:lnSpc>
                <a:spcPct val="115000"/>
              </a:lnSpc>
              <a:spcBef>
                <a:spcPct val="35000"/>
              </a:spcBef>
              <a:spcAft>
                <a:spcPct val="35000"/>
              </a:spcAft>
            </a:pPr>
            <a:endParaRPr lang="en-US" sz="14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nchor="b"/>
          <a:lstStyle>
            <a:lvl1pPr defTabSz="936625" eaLnBrk="0" hangingPunct="0">
              <a:defRPr sz="3000">
                <a:solidFill>
                  <a:schemeClr val="tx1"/>
                </a:solidFill>
                <a:latin typeface="Franklin Gothic Book" pitchFamily="34" charset="0"/>
              </a:defRPr>
            </a:lvl1pPr>
            <a:lvl2pPr marL="742950" indent="-285750" defTabSz="936625" eaLnBrk="0" hangingPunct="0">
              <a:defRPr sz="3000">
                <a:solidFill>
                  <a:schemeClr val="tx1"/>
                </a:solidFill>
                <a:latin typeface="Franklin Gothic Book" pitchFamily="34" charset="0"/>
              </a:defRPr>
            </a:lvl2pPr>
            <a:lvl3pPr marL="1143000" indent="-228600" defTabSz="936625" eaLnBrk="0" hangingPunct="0">
              <a:defRPr sz="3000">
                <a:solidFill>
                  <a:schemeClr val="tx1"/>
                </a:solidFill>
                <a:latin typeface="Franklin Gothic Book" pitchFamily="34" charset="0"/>
              </a:defRPr>
            </a:lvl3pPr>
            <a:lvl4pPr marL="1600200" indent="-228600" defTabSz="936625" eaLnBrk="0" hangingPunct="0">
              <a:defRPr sz="3000">
                <a:solidFill>
                  <a:schemeClr val="tx1"/>
                </a:solidFill>
                <a:latin typeface="Franklin Gothic Book" pitchFamily="34" charset="0"/>
              </a:defRPr>
            </a:lvl4pPr>
            <a:lvl5pPr marL="2057400" indent="-228600" defTabSz="936625" eaLnBrk="0" hangingPunct="0">
              <a:defRPr sz="3000">
                <a:solidFill>
                  <a:schemeClr val="tx1"/>
                </a:solidFill>
                <a:latin typeface="Franklin Gothic Book" pitchFamily="34" charset="0"/>
              </a:defRPr>
            </a:lvl5pPr>
            <a:lvl6pPr marL="2514600" indent="-228600" defTabSz="936625" eaLnBrk="0" fontAlgn="base" hangingPunct="0">
              <a:spcBef>
                <a:spcPct val="0"/>
              </a:spcBef>
              <a:spcAft>
                <a:spcPct val="0"/>
              </a:spcAft>
              <a:defRPr sz="3000">
                <a:solidFill>
                  <a:schemeClr val="tx1"/>
                </a:solidFill>
                <a:latin typeface="Franklin Gothic Book" pitchFamily="34" charset="0"/>
              </a:defRPr>
            </a:lvl6pPr>
            <a:lvl7pPr marL="2971800" indent="-228600" defTabSz="936625" eaLnBrk="0" fontAlgn="base" hangingPunct="0">
              <a:spcBef>
                <a:spcPct val="0"/>
              </a:spcBef>
              <a:spcAft>
                <a:spcPct val="0"/>
              </a:spcAft>
              <a:defRPr sz="3000">
                <a:solidFill>
                  <a:schemeClr val="tx1"/>
                </a:solidFill>
                <a:latin typeface="Franklin Gothic Book" pitchFamily="34" charset="0"/>
              </a:defRPr>
            </a:lvl7pPr>
            <a:lvl8pPr marL="3429000" indent="-228600" defTabSz="936625" eaLnBrk="0" fontAlgn="base" hangingPunct="0">
              <a:spcBef>
                <a:spcPct val="0"/>
              </a:spcBef>
              <a:spcAft>
                <a:spcPct val="0"/>
              </a:spcAft>
              <a:defRPr sz="3000">
                <a:solidFill>
                  <a:schemeClr val="tx1"/>
                </a:solidFill>
                <a:latin typeface="Franklin Gothic Book" pitchFamily="34" charset="0"/>
              </a:defRPr>
            </a:lvl8pPr>
            <a:lvl9pPr marL="3886200" indent="-228600" defTabSz="936625" eaLnBrk="0" fontAlgn="base" hangingPunct="0">
              <a:spcBef>
                <a:spcPct val="0"/>
              </a:spcBef>
              <a:spcAft>
                <a:spcPct val="0"/>
              </a:spcAft>
              <a:defRPr sz="3000">
                <a:solidFill>
                  <a:schemeClr val="tx1"/>
                </a:solidFill>
                <a:latin typeface="Franklin Gothic Book" pitchFamily="34" charset="0"/>
              </a:defRPr>
            </a:lvl9pPr>
          </a:lstStyle>
          <a:p>
            <a:pPr algn="r" eaLnBrk="1" fontAlgn="base" hangingPunct="1">
              <a:spcBef>
                <a:spcPct val="0"/>
              </a:spcBef>
              <a:spcAft>
                <a:spcPct val="0"/>
              </a:spcAft>
            </a:pPr>
            <a:fld id="{007A5BF0-16F6-43CC-8D29-7C3011191DAA}" type="slidenum">
              <a:rPr lang="en-US" sz="1300">
                <a:solidFill>
                  <a:srgbClr val="000000"/>
                </a:solidFill>
                <a:latin typeface="Times New Roman" pitchFamily="18" charset="0"/>
              </a:rPr>
              <a:pPr algn="r" eaLnBrk="1" fontAlgn="base" hangingPunct="1">
                <a:spcBef>
                  <a:spcPct val="0"/>
                </a:spcBef>
                <a:spcAft>
                  <a:spcPct val="0"/>
                </a:spcAft>
              </a:pPr>
              <a:t>59</a:t>
            </a:fld>
            <a:endParaRPr lang="en-US" sz="1300">
              <a:solidFill>
                <a:srgbClr val="000000"/>
              </a:solidFill>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3158" y="4344025"/>
            <a:ext cx="5031685" cy="411292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lstStyle/>
          <a:p>
            <a:pPr marL="112163" indent="-112163">
              <a:lnSpc>
                <a:spcPct val="115000"/>
              </a:lnSpc>
              <a:spcBef>
                <a:spcPct val="35000"/>
              </a:spcBef>
              <a:spcAft>
                <a:spcPct val="35000"/>
              </a:spcAft>
            </a:pPr>
            <a:r>
              <a:rPr lang="en-US" sz="1400"/>
              <a:t>We are going to cover the listed topics today.</a:t>
            </a:r>
          </a:p>
          <a:p>
            <a:pPr marL="112163" indent="-112163">
              <a:lnSpc>
                <a:spcPct val="115000"/>
              </a:lnSpc>
              <a:spcBef>
                <a:spcPct val="35000"/>
              </a:spcBef>
              <a:spcAft>
                <a:spcPct val="35000"/>
              </a:spcAft>
            </a:pPr>
            <a:r>
              <a:rPr lang="en-US" sz="1400"/>
              <a:t>Before we continue our presentation, just a few quick items:</a:t>
            </a:r>
          </a:p>
          <a:p>
            <a:pPr marL="112163" indent="-112163">
              <a:lnSpc>
                <a:spcPct val="115000"/>
              </a:lnSpc>
              <a:spcBef>
                <a:spcPct val="35000"/>
              </a:spcBef>
              <a:spcAft>
                <a:spcPct val="35000"/>
              </a:spcAft>
              <a:buFontTx/>
              <a:buChar char="•"/>
            </a:pPr>
            <a:r>
              <a:rPr lang="en-US" sz="1400"/>
              <a:t>Note that the nearest restrooms are </a:t>
            </a:r>
            <a:r>
              <a:rPr lang="en-US" sz="1400" b="1"/>
              <a:t>(give directions)</a:t>
            </a:r>
            <a:r>
              <a:rPr lang="en-US" sz="1400"/>
              <a:t>.</a:t>
            </a:r>
          </a:p>
          <a:p>
            <a:pPr marL="112163" indent="-112163">
              <a:lnSpc>
                <a:spcPct val="115000"/>
              </a:lnSpc>
              <a:spcBef>
                <a:spcPct val="35000"/>
              </a:spcBef>
              <a:spcAft>
                <a:spcPct val="35000"/>
              </a:spcAft>
              <a:buFontTx/>
              <a:buChar char="•"/>
            </a:pPr>
            <a:r>
              <a:rPr lang="en-US" sz="1400"/>
              <a:t>Please put all cell phones and pagers on vibrate, we want your full attention!</a:t>
            </a:r>
          </a:p>
          <a:p>
            <a:pPr marL="112163" indent="-112163">
              <a:lnSpc>
                <a:spcPct val="115000"/>
              </a:lnSpc>
              <a:spcBef>
                <a:spcPct val="35000"/>
              </a:spcBef>
              <a:spcAft>
                <a:spcPct val="35000"/>
              </a:spcAft>
              <a:buFontTx/>
              <a:buChar char="•"/>
            </a:pPr>
            <a:r>
              <a:rPr lang="en-US" sz="1400"/>
              <a:t>We are a smoke-free environment; smoking is prohibited on IU Health campuses.</a:t>
            </a:r>
          </a:p>
          <a:p>
            <a:pPr marL="112163" indent="-112163">
              <a:lnSpc>
                <a:spcPct val="115000"/>
              </a:lnSpc>
              <a:spcBef>
                <a:spcPct val="35000"/>
              </a:spcBef>
              <a:spcAft>
                <a:spcPct val="35000"/>
              </a:spcAft>
              <a:buFontTx/>
              <a:buChar char="•"/>
            </a:pPr>
            <a:endParaRPr lang="en-US" sz="1400"/>
          </a:p>
          <a:p>
            <a:pPr marL="112163" indent="-112163">
              <a:lnSpc>
                <a:spcPct val="115000"/>
              </a:lnSpc>
              <a:spcBef>
                <a:spcPct val="35000"/>
              </a:spcBef>
              <a:spcAft>
                <a:spcPct val="35000"/>
              </a:spcAft>
            </a:pPr>
            <a:endParaRPr lang="en-US" sz="14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nchor="b"/>
          <a:lstStyle>
            <a:lvl1pPr defTabSz="936625" eaLnBrk="0" hangingPunct="0">
              <a:defRPr sz="3000">
                <a:solidFill>
                  <a:schemeClr val="tx1"/>
                </a:solidFill>
                <a:latin typeface="Franklin Gothic Book" pitchFamily="34" charset="0"/>
              </a:defRPr>
            </a:lvl1pPr>
            <a:lvl2pPr marL="742950" indent="-285750" defTabSz="936625" eaLnBrk="0" hangingPunct="0">
              <a:defRPr sz="3000">
                <a:solidFill>
                  <a:schemeClr val="tx1"/>
                </a:solidFill>
                <a:latin typeface="Franklin Gothic Book" pitchFamily="34" charset="0"/>
              </a:defRPr>
            </a:lvl2pPr>
            <a:lvl3pPr marL="1143000" indent="-228600" defTabSz="936625" eaLnBrk="0" hangingPunct="0">
              <a:defRPr sz="3000">
                <a:solidFill>
                  <a:schemeClr val="tx1"/>
                </a:solidFill>
                <a:latin typeface="Franklin Gothic Book" pitchFamily="34" charset="0"/>
              </a:defRPr>
            </a:lvl3pPr>
            <a:lvl4pPr marL="1600200" indent="-228600" defTabSz="936625" eaLnBrk="0" hangingPunct="0">
              <a:defRPr sz="3000">
                <a:solidFill>
                  <a:schemeClr val="tx1"/>
                </a:solidFill>
                <a:latin typeface="Franklin Gothic Book" pitchFamily="34" charset="0"/>
              </a:defRPr>
            </a:lvl4pPr>
            <a:lvl5pPr marL="2057400" indent="-228600" defTabSz="936625" eaLnBrk="0" hangingPunct="0">
              <a:defRPr sz="3000">
                <a:solidFill>
                  <a:schemeClr val="tx1"/>
                </a:solidFill>
                <a:latin typeface="Franklin Gothic Book" pitchFamily="34" charset="0"/>
              </a:defRPr>
            </a:lvl5pPr>
            <a:lvl6pPr marL="2514600" indent="-228600" defTabSz="936625" eaLnBrk="0" fontAlgn="base" hangingPunct="0">
              <a:spcBef>
                <a:spcPct val="0"/>
              </a:spcBef>
              <a:spcAft>
                <a:spcPct val="0"/>
              </a:spcAft>
              <a:defRPr sz="3000">
                <a:solidFill>
                  <a:schemeClr val="tx1"/>
                </a:solidFill>
                <a:latin typeface="Franklin Gothic Book" pitchFamily="34" charset="0"/>
              </a:defRPr>
            </a:lvl6pPr>
            <a:lvl7pPr marL="2971800" indent="-228600" defTabSz="936625" eaLnBrk="0" fontAlgn="base" hangingPunct="0">
              <a:spcBef>
                <a:spcPct val="0"/>
              </a:spcBef>
              <a:spcAft>
                <a:spcPct val="0"/>
              </a:spcAft>
              <a:defRPr sz="3000">
                <a:solidFill>
                  <a:schemeClr val="tx1"/>
                </a:solidFill>
                <a:latin typeface="Franklin Gothic Book" pitchFamily="34" charset="0"/>
              </a:defRPr>
            </a:lvl7pPr>
            <a:lvl8pPr marL="3429000" indent="-228600" defTabSz="936625" eaLnBrk="0" fontAlgn="base" hangingPunct="0">
              <a:spcBef>
                <a:spcPct val="0"/>
              </a:spcBef>
              <a:spcAft>
                <a:spcPct val="0"/>
              </a:spcAft>
              <a:defRPr sz="3000">
                <a:solidFill>
                  <a:schemeClr val="tx1"/>
                </a:solidFill>
                <a:latin typeface="Franklin Gothic Book" pitchFamily="34" charset="0"/>
              </a:defRPr>
            </a:lvl8pPr>
            <a:lvl9pPr marL="3886200" indent="-228600" defTabSz="936625" eaLnBrk="0" fontAlgn="base" hangingPunct="0">
              <a:spcBef>
                <a:spcPct val="0"/>
              </a:spcBef>
              <a:spcAft>
                <a:spcPct val="0"/>
              </a:spcAft>
              <a:defRPr sz="3000">
                <a:solidFill>
                  <a:schemeClr val="tx1"/>
                </a:solidFill>
                <a:latin typeface="Franklin Gothic Book" pitchFamily="34" charset="0"/>
              </a:defRPr>
            </a:lvl9pPr>
          </a:lstStyle>
          <a:p>
            <a:pPr algn="r" eaLnBrk="1" fontAlgn="base" hangingPunct="1">
              <a:spcBef>
                <a:spcPct val="0"/>
              </a:spcBef>
              <a:spcAft>
                <a:spcPct val="0"/>
              </a:spcAft>
            </a:pPr>
            <a:fld id="{A3A0A4D0-35F9-4929-925E-309E8B9739C6}" type="slidenum">
              <a:rPr lang="en-US" sz="1300">
                <a:solidFill>
                  <a:srgbClr val="000000"/>
                </a:solidFill>
                <a:latin typeface="Times New Roman" pitchFamily="18" charset="0"/>
              </a:rPr>
              <a:pPr algn="r" eaLnBrk="1" fontAlgn="base" hangingPunct="1">
                <a:spcBef>
                  <a:spcPct val="0"/>
                </a:spcBef>
                <a:spcAft>
                  <a:spcPct val="0"/>
                </a:spcAft>
              </a:pPr>
              <a:t>60</a:t>
            </a:fld>
            <a:endParaRPr lang="en-US" sz="1300">
              <a:solidFill>
                <a:srgbClr val="000000"/>
              </a:solidFill>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3158" y="4344025"/>
            <a:ext cx="5031685" cy="411292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lstStyle/>
          <a:p>
            <a:pPr marL="112163" indent="-112163">
              <a:lnSpc>
                <a:spcPct val="115000"/>
              </a:lnSpc>
              <a:spcBef>
                <a:spcPct val="35000"/>
              </a:spcBef>
              <a:spcAft>
                <a:spcPct val="35000"/>
              </a:spcAft>
            </a:pPr>
            <a:r>
              <a:rPr lang="en-US" sz="1400"/>
              <a:t>We are going to cover the listed topics today.</a:t>
            </a:r>
          </a:p>
          <a:p>
            <a:pPr marL="112163" indent="-112163">
              <a:lnSpc>
                <a:spcPct val="115000"/>
              </a:lnSpc>
              <a:spcBef>
                <a:spcPct val="35000"/>
              </a:spcBef>
              <a:spcAft>
                <a:spcPct val="35000"/>
              </a:spcAft>
            </a:pPr>
            <a:r>
              <a:rPr lang="en-US" sz="1400"/>
              <a:t>Before we continue our presentation, just a few quick items:</a:t>
            </a:r>
          </a:p>
          <a:p>
            <a:pPr marL="112163" indent="-112163">
              <a:lnSpc>
                <a:spcPct val="115000"/>
              </a:lnSpc>
              <a:spcBef>
                <a:spcPct val="35000"/>
              </a:spcBef>
              <a:spcAft>
                <a:spcPct val="35000"/>
              </a:spcAft>
              <a:buFontTx/>
              <a:buChar char="•"/>
            </a:pPr>
            <a:r>
              <a:rPr lang="en-US" sz="1400"/>
              <a:t>Note that the nearest restrooms are </a:t>
            </a:r>
            <a:r>
              <a:rPr lang="en-US" sz="1400" b="1"/>
              <a:t>(give directions)</a:t>
            </a:r>
            <a:r>
              <a:rPr lang="en-US" sz="1400"/>
              <a:t>.</a:t>
            </a:r>
          </a:p>
          <a:p>
            <a:pPr marL="112163" indent="-112163">
              <a:lnSpc>
                <a:spcPct val="115000"/>
              </a:lnSpc>
              <a:spcBef>
                <a:spcPct val="35000"/>
              </a:spcBef>
              <a:spcAft>
                <a:spcPct val="35000"/>
              </a:spcAft>
              <a:buFontTx/>
              <a:buChar char="•"/>
            </a:pPr>
            <a:r>
              <a:rPr lang="en-US" sz="1400"/>
              <a:t>Please put all cell phones and pagers on vibrate, we want your full attention!</a:t>
            </a:r>
          </a:p>
          <a:p>
            <a:pPr marL="112163" indent="-112163">
              <a:lnSpc>
                <a:spcPct val="115000"/>
              </a:lnSpc>
              <a:spcBef>
                <a:spcPct val="35000"/>
              </a:spcBef>
              <a:spcAft>
                <a:spcPct val="35000"/>
              </a:spcAft>
              <a:buFontTx/>
              <a:buChar char="•"/>
            </a:pPr>
            <a:r>
              <a:rPr lang="en-US" sz="1400"/>
              <a:t>We are a smoke-free environment; smoking is prohibited on IU Health campuses.</a:t>
            </a:r>
          </a:p>
          <a:p>
            <a:pPr marL="112163" indent="-112163">
              <a:lnSpc>
                <a:spcPct val="115000"/>
              </a:lnSpc>
              <a:spcBef>
                <a:spcPct val="35000"/>
              </a:spcBef>
              <a:spcAft>
                <a:spcPct val="35000"/>
              </a:spcAft>
              <a:buFontTx/>
              <a:buChar char="•"/>
            </a:pPr>
            <a:endParaRPr lang="en-US" sz="1400"/>
          </a:p>
          <a:p>
            <a:pPr marL="112163" indent="-112163">
              <a:lnSpc>
                <a:spcPct val="115000"/>
              </a:lnSpc>
              <a:spcBef>
                <a:spcPct val="35000"/>
              </a:spcBef>
              <a:spcAft>
                <a:spcPct val="35000"/>
              </a:spcAft>
            </a:pPr>
            <a:endParaRPr lang="en-US" sz="14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nchor="b"/>
          <a:lstStyle>
            <a:lvl1pPr defTabSz="936625" eaLnBrk="0" hangingPunct="0">
              <a:defRPr sz="3000">
                <a:solidFill>
                  <a:schemeClr val="tx1"/>
                </a:solidFill>
                <a:latin typeface="Franklin Gothic Book" pitchFamily="34" charset="0"/>
              </a:defRPr>
            </a:lvl1pPr>
            <a:lvl2pPr marL="742950" indent="-285750" defTabSz="936625" eaLnBrk="0" hangingPunct="0">
              <a:defRPr sz="3000">
                <a:solidFill>
                  <a:schemeClr val="tx1"/>
                </a:solidFill>
                <a:latin typeface="Franklin Gothic Book" pitchFamily="34" charset="0"/>
              </a:defRPr>
            </a:lvl2pPr>
            <a:lvl3pPr marL="1143000" indent="-228600" defTabSz="936625" eaLnBrk="0" hangingPunct="0">
              <a:defRPr sz="3000">
                <a:solidFill>
                  <a:schemeClr val="tx1"/>
                </a:solidFill>
                <a:latin typeface="Franklin Gothic Book" pitchFamily="34" charset="0"/>
              </a:defRPr>
            </a:lvl3pPr>
            <a:lvl4pPr marL="1600200" indent="-228600" defTabSz="936625" eaLnBrk="0" hangingPunct="0">
              <a:defRPr sz="3000">
                <a:solidFill>
                  <a:schemeClr val="tx1"/>
                </a:solidFill>
                <a:latin typeface="Franklin Gothic Book" pitchFamily="34" charset="0"/>
              </a:defRPr>
            </a:lvl4pPr>
            <a:lvl5pPr marL="2057400" indent="-228600" defTabSz="936625" eaLnBrk="0" hangingPunct="0">
              <a:defRPr sz="3000">
                <a:solidFill>
                  <a:schemeClr val="tx1"/>
                </a:solidFill>
                <a:latin typeface="Franklin Gothic Book" pitchFamily="34" charset="0"/>
              </a:defRPr>
            </a:lvl5pPr>
            <a:lvl6pPr marL="2514600" indent="-228600" defTabSz="936625" eaLnBrk="0" fontAlgn="base" hangingPunct="0">
              <a:spcBef>
                <a:spcPct val="0"/>
              </a:spcBef>
              <a:spcAft>
                <a:spcPct val="0"/>
              </a:spcAft>
              <a:defRPr sz="3000">
                <a:solidFill>
                  <a:schemeClr val="tx1"/>
                </a:solidFill>
                <a:latin typeface="Franklin Gothic Book" pitchFamily="34" charset="0"/>
              </a:defRPr>
            </a:lvl6pPr>
            <a:lvl7pPr marL="2971800" indent="-228600" defTabSz="936625" eaLnBrk="0" fontAlgn="base" hangingPunct="0">
              <a:spcBef>
                <a:spcPct val="0"/>
              </a:spcBef>
              <a:spcAft>
                <a:spcPct val="0"/>
              </a:spcAft>
              <a:defRPr sz="3000">
                <a:solidFill>
                  <a:schemeClr val="tx1"/>
                </a:solidFill>
                <a:latin typeface="Franklin Gothic Book" pitchFamily="34" charset="0"/>
              </a:defRPr>
            </a:lvl7pPr>
            <a:lvl8pPr marL="3429000" indent="-228600" defTabSz="936625" eaLnBrk="0" fontAlgn="base" hangingPunct="0">
              <a:spcBef>
                <a:spcPct val="0"/>
              </a:spcBef>
              <a:spcAft>
                <a:spcPct val="0"/>
              </a:spcAft>
              <a:defRPr sz="3000">
                <a:solidFill>
                  <a:schemeClr val="tx1"/>
                </a:solidFill>
                <a:latin typeface="Franklin Gothic Book" pitchFamily="34" charset="0"/>
              </a:defRPr>
            </a:lvl8pPr>
            <a:lvl9pPr marL="3886200" indent="-228600" defTabSz="936625" eaLnBrk="0" fontAlgn="base" hangingPunct="0">
              <a:spcBef>
                <a:spcPct val="0"/>
              </a:spcBef>
              <a:spcAft>
                <a:spcPct val="0"/>
              </a:spcAft>
              <a:defRPr sz="3000">
                <a:solidFill>
                  <a:schemeClr val="tx1"/>
                </a:solidFill>
                <a:latin typeface="Franklin Gothic Book" pitchFamily="34" charset="0"/>
              </a:defRPr>
            </a:lvl9pPr>
          </a:lstStyle>
          <a:p>
            <a:pPr algn="r" eaLnBrk="1" fontAlgn="base" hangingPunct="1">
              <a:spcBef>
                <a:spcPct val="0"/>
              </a:spcBef>
              <a:spcAft>
                <a:spcPct val="0"/>
              </a:spcAft>
            </a:pPr>
            <a:fld id="{2E75C8E6-67A5-440D-894F-B7F6B227C35F}" type="slidenum">
              <a:rPr lang="en-US" sz="1300">
                <a:solidFill>
                  <a:srgbClr val="000000"/>
                </a:solidFill>
                <a:latin typeface="Times New Roman" pitchFamily="18" charset="0"/>
              </a:rPr>
              <a:pPr algn="r" eaLnBrk="1" fontAlgn="base" hangingPunct="1">
                <a:spcBef>
                  <a:spcPct val="0"/>
                </a:spcBef>
                <a:spcAft>
                  <a:spcPct val="0"/>
                </a:spcAft>
              </a:pPr>
              <a:t>61</a:t>
            </a:fld>
            <a:endParaRPr lang="en-US" sz="1300">
              <a:solidFill>
                <a:srgbClr val="000000"/>
              </a:solidFill>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3158" y="4344025"/>
            <a:ext cx="5031685" cy="411292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lstStyle/>
          <a:p>
            <a:pPr marL="112163" indent="-112163">
              <a:lnSpc>
                <a:spcPct val="115000"/>
              </a:lnSpc>
              <a:spcBef>
                <a:spcPct val="35000"/>
              </a:spcBef>
              <a:spcAft>
                <a:spcPct val="35000"/>
              </a:spcAft>
            </a:pPr>
            <a:r>
              <a:rPr lang="en-US" sz="1400"/>
              <a:t>We are going to cover the listed topics today.</a:t>
            </a:r>
          </a:p>
          <a:p>
            <a:pPr marL="112163" indent="-112163">
              <a:lnSpc>
                <a:spcPct val="115000"/>
              </a:lnSpc>
              <a:spcBef>
                <a:spcPct val="35000"/>
              </a:spcBef>
              <a:spcAft>
                <a:spcPct val="35000"/>
              </a:spcAft>
            </a:pPr>
            <a:r>
              <a:rPr lang="en-US" sz="1400"/>
              <a:t>Before we continue our presentation, just a few quick items:</a:t>
            </a:r>
          </a:p>
          <a:p>
            <a:pPr marL="112163" indent="-112163">
              <a:lnSpc>
                <a:spcPct val="115000"/>
              </a:lnSpc>
              <a:spcBef>
                <a:spcPct val="35000"/>
              </a:spcBef>
              <a:spcAft>
                <a:spcPct val="35000"/>
              </a:spcAft>
              <a:buFontTx/>
              <a:buChar char="•"/>
            </a:pPr>
            <a:r>
              <a:rPr lang="en-US" sz="1400"/>
              <a:t>Note that the nearest restrooms are </a:t>
            </a:r>
            <a:r>
              <a:rPr lang="en-US" sz="1400" b="1"/>
              <a:t>(give directions)</a:t>
            </a:r>
            <a:r>
              <a:rPr lang="en-US" sz="1400"/>
              <a:t>.</a:t>
            </a:r>
          </a:p>
          <a:p>
            <a:pPr marL="112163" indent="-112163">
              <a:lnSpc>
                <a:spcPct val="115000"/>
              </a:lnSpc>
              <a:spcBef>
                <a:spcPct val="35000"/>
              </a:spcBef>
              <a:spcAft>
                <a:spcPct val="35000"/>
              </a:spcAft>
              <a:buFontTx/>
              <a:buChar char="•"/>
            </a:pPr>
            <a:r>
              <a:rPr lang="en-US" sz="1400"/>
              <a:t>Please put all cell phones and pagers on vibrate, we want your full attention!</a:t>
            </a:r>
          </a:p>
          <a:p>
            <a:pPr marL="112163" indent="-112163">
              <a:lnSpc>
                <a:spcPct val="115000"/>
              </a:lnSpc>
              <a:spcBef>
                <a:spcPct val="35000"/>
              </a:spcBef>
              <a:spcAft>
                <a:spcPct val="35000"/>
              </a:spcAft>
              <a:buFontTx/>
              <a:buChar char="•"/>
            </a:pPr>
            <a:r>
              <a:rPr lang="en-US" sz="1400"/>
              <a:t>We are a smoke-free environment; smoking is prohibited on IU Health campuses.</a:t>
            </a:r>
          </a:p>
          <a:p>
            <a:pPr marL="112163" indent="-112163">
              <a:lnSpc>
                <a:spcPct val="115000"/>
              </a:lnSpc>
              <a:spcBef>
                <a:spcPct val="35000"/>
              </a:spcBef>
              <a:spcAft>
                <a:spcPct val="35000"/>
              </a:spcAft>
              <a:buFontTx/>
              <a:buChar char="•"/>
            </a:pPr>
            <a:endParaRPr lang="en-US" sz="1400"/>
          </a:p>
          <a:p>
            <a:pPr marL="112163" indent="-112163">
              <a:lnSpc>
                <a:spcPct val="115000"/>
              </a:lnSpc>
              <a:spcBef>
                <a:spcPct val="35000"/>
              </a:spcBef>
              <a:spcAft>
                <a:spcPct val="35000"/>
              </a:spcAft>
            </a:pPr>
            <a:endParaRPr lang="en-US" sz="14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nchor="b"/>
          <a:lstStyle>
            <a:lvl1pPr defTabSz="936625" eaLnBrk="0" hangingPunct="0">
              <a:defRPr sz="3000">
                <a:solidFill>
                  <a:schemeClr val="tx1"/>
                </a:solidFill>
                <a:latin typeface="Franklin Gothic Book" pitchFamily="34" charset="0"/>
              </a:defRPr>
            </a:lvl1pPr>
            <a:lvl2pPr marL="742950" indent="-285750" defTabSz="936625" eaLnBrk="0" hangingPunct="0">
              <a:defRPr sz="3000">
                <a:solidFill>
                  <a:schemeClr val="tx1"/>
                </a:solidFill>
                <a:latin typeface="Franklin Gothic Book" pitchFamily="34" charset="0"/>
              </a:defRPr>
            </a:lvl2pPr>
            <a:lvl3pPr marL="1143000" indent="-228600" defTabSz="936625" eaLnBrk="0" hangingPunct="0">
              <a:defRPr sz="3000">
                <a:solidFill>
                  <a:schemeClr val="tx1"/>
                </a:solidFill>
                <a:latin typeface="Franklin Gothic Book" pitchFamily="34" charset="0"/>
              </a:defRPr>
            </a:lvl3pPr>
            <a:lvl4pPr marL="1600200" indent="-228600" defTabSz="936625" eaLnBrk="0" hangingPunct="0">
              <a:defRPr sz="3000">
                <a:solidFill>
                  <a:schemeClr val="tx1"/>
                </a:solidFill>
                <a:latin typeface="Franklin Gothic Book" pitchFamily="34" charset="0"/>
              </a:defRPr>
            </a:lvl4pPr>
            <a:lvl5pPr marL="2057400" indent="-228600" defTabSz="936625" eaLnBrk="0" hangingPunct="0">
              <a:defRPr sz="3000">
                <a:solidFill>
                  <a:schemeClr val="tx1"/>
                </a:solidFill>
                <a:latin typeface="Franklin Gothic Book" pitchFamily="34" charset="0"/>
              </a:defRPr>
            </a:lvl5pPr>
            <a:lvl6pPr marL="2514600" indent="-228600" defTabSz="936625" eaLnBrk="0" fontAlgn="base" hangingPunct="0">
              <a:spcBef>
                <a:spcPct val="0"/>
              </a:spcBef>
              <a:spcAft>
                <a:spcPct val="0"/>
              </a:spcAft>
              <a:defRPr sz="3000">
                <a:solidFill>
                  <a:schemeClr val="tx1"/>
                </a:solidFill>
                <a:latin typeface="Franklin Gothic Book" pitchFamily="34" charset="0"/>
              </a:defRPr>
            </a:lvl6pPr>
            <a:lvl7pPr marL="2971800" indent="-228600" defTabSz="936625" eaLnBrk="0" fontAlgn="base" hangingPunct="0">
              <a:spcBef>
                <a:spcPct val="0"/>
              </a:spcBef>
              <a:spcAft>
                <a:spcPct val="0"/>
              </a:spcAft>
              <a:defRPr sz="3000">
                <a:solidFill>
                  <a:schemeClr val="tx1"/>
                </a:solidFill>
                <a:latin typeface="Franklin Gothic Book" pitchFamily="34" charset="0"/>
              </a:defRPr>
            </a:lvl7pPr>
            <a:lvl8pPr marL="3429000" indent="-228600" defTabSz="936625" eaLnBrk="0" fontAlgn="base" hangingPunct="0">
              <a:spcBef>
                <a:spcPct val="0"/>
              </a:spcBef>
              <a:spcAft>
                <a:spcPct val="0"/>
              </a:spcAft>
              <a:defRPr sz="3000">
                <a:solidFill>
                  <a:schemeClr val="tx1"/>
                </a:solidFill>
                <a:latin typeface="Franklin Gothic Book" pitchFamily="34" charset="0"/>
              </a:defRPr>
            </a:lvl8pPr>
            <a:lvl9pPr marL="3886200" indent="-228600" defTabSz="936625" eaLnBrk="0" fontAlgn="base" hangingPunct="0">
              <a:spcBef>
                <a:spcPct val="0"/>
              </a:spcBef>
              <a:spcAft>
                <a:spcPct val="0"/>
              </a:spcAft>
              <a:defRPr sz="3000">
                <a:solidFill>
                  <a:schemeClr val="tx1"/>
                </a:solidFill>
                <a:latin typeface="Franklin Gothic Book" pitchFamily="34" charset="0"/>
              </a:defRPr>
            </a:lvl9pPr>
          </a:lstStyle>
          <a:p>
            <a:pPr algn="r" eaLnBrk="1" fontAlgn="base" hangingPunct="1">
              <a:spcBef>
                <a:spcPct val="0"/>
              </a:spcBef>
              <a:spcAft>
                <a:spcPct val="0"/>
              </a:spcAft>
            </a:pPr>
            <a:fld id="{A69EDB8D-2A8E-4011-848E-265B9B5EE5E4}" type="slidenum">
              <a:rPr lang="en-US" sz="1300">
                <a:solidFill>
                  <a:srgbClr val="000000"/>
                </a:solidFill>
                <a:latin typeface="Times New Roman" pitchFamily="18" charset="0"/>
              </a:rPr>
              <a:pPr algn="r" eaLnBrk="1" fontAlgn="base" hangingPunct="1">
                <a:spcBef>
                  <a:spcPct val="0"/>
                </a:spcBef>
                <a:spcAft>
                  <a:spcPct val="0"/>
                </a:spcAft>
              </a:pPr>
              <a:t>62</a:t>
            </a:fld>
            <a:endParaRPr lang="en-US" sz="1300">
              <a:solidFill>
                <a:srgbClr val="000000"/>
              </a:solidFill>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3158" y="4344025"/>
            <a:ext cx="5031685" cy="411292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7" tIns="46578" rIns="93157" bIns="46578"/>
          <a:lstStyle/>
          <a:p>
            <a:pPr marL="112163" indent="-112163">
              <a:lnSpc>
                <a:spcPct val="115000"/>
              </a:lnSpc>
              <a:spcBef>
                <a:spcPct val="35000"/>
              </a:spcBef>
              <a:spcAft>
                <a:spcPct val="35000"/>
              </a:spcAft>
            </a:pPr>
            <a:r>
              <a:rPr lang="en-US" sz="1400"/>
              <a:t>We are going to cover the listed topics today.</a:t>
            </a:r>
          </a:p>
          <a:p>
            <a:pPr marL="112163" indent="-112163">
              <a:lnSpc>
                <a:spcPct val="115000"/>
              </a:lnSpc>
              <a:spcBef>
                <a:spcPct val="35000"/>
              </a:spcBef>
              <a:spcAft>
                <a:spcPct val="35000"/>
              </a:spcAft>
            </a:pPr>
            <a:r>
              <a:rPr lang="en-US" sz="1400"/>
              <a:t>Before we continue our presentation, just a few quick items:</a:t>
            </a:r>
          </a:p>
          <a:p>
            <a:pPr marL="112163" indent="-112163">
              <a:lnSpc>
                <a:spcPct val="115000"/>
              </a:lnSpc>
              <a:spcBef>
                <a:spcPct val="35000"/>
              </a:spcBef>
              <a:spcAft>
                <a:spcPct val="35000"/>
              </a:spcAft>
              <a:buFontTx/>
              <a:buChar char="•"/>
            </a:pPr>
            <a:r>
              <a:rPr lang="en-US" sz="1400"/>
              <a:t>Note that the nearest restrooms are </a:t>
            </a:r>
            <a:r>
              <a:rPr lang="en-US" sz="1400" b="1"/>
              <a:t>(give directions)</a:t>
            </a:r>
            <a:r>
              <a:rPr lang="en-US" sz="1400"/>
              <a:t>.</a:t>
            </a:r>
          </a:p>
          <a:p>
            <a:pPr marL="112163" indent="-112163">
              <a:lnSpc>
                <a:spcPct val="115000"/>
              </a:lnSpc>
              <a:spcBef>
                <a:spcPct val="35000"/>
              </a:spcBef>
              <a:spcAft>
                <a:spcPct val="35000"/>
              </a:spcAft>
              <a:buFontTx/>
              <a:buChar char="•"/>
            </a:pPr>
            <a:r>
              <a:rPr lang="en-US" sz="1400"/>
              <a:t>Please put all cell phones and pagers on vibrate, we want your full attention!</a:t>
            </a:r>
          </a:p>
          <a:p>
            <a:pPr marL="112163" indent="-112163">
              <a:lnSpc>
                <a:spcPct val="115000"/>
              </a:lnSpc>
              <a:spcBef>
                <a:spcPct val="35000"/>
              </a:spcBef>
              <a:spcAft>
                <a:spcPct val="35000"/>
              </a:spcAft>
              <a:buFontTx/>
              <a:buChar char="•"/>
            </a:pPr>
            <a:r>
              <a:rPr lang="en-US" sz="1400"/>
              <a:t>We are a smoke-free environment; smoking is prohibited on IU Health campuses.</a:t>
            </a:r>
          </a:p>
          <a:p>
            <a:pPr marL="112163" indent="-112163">
              <a:lnSpc>
                <a:spcPct val="115000"/>
              </a:lnSpc>
              <a:spcBef>
                <a:spcPct val="35000"/>
              </a:spcBef>
              <a:spcAft>
                <a:spcPct val="35000"/>
              </a:spcAft>
              <a:buFontTx/>
              <a:buChar char="•"/>
            </a:pPr>
            <a:endParaRPr lang="en-US" sz="1400"/>
          </a:p>
          <a:p>
            <a:pPr marL="112163" indent="-112163">
              <a:lnSpc>
                <a:spcPct val="115000"/>
              </a:lnSpc>
              <a:spcBef>
                <a:spcPct val="35000"/>
              </a:spcBef>
              <a:spcAft>
                <a:spcPct val="35000"/>
              </a:spcAft>
            </a:pPr>
            <a:endParaRPr lang="en-US"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FD51C6-C264-44DE-9F4C-092B82344F89}" type="slidenum">
              <a:rPr lang="en-US" smtClean="0">
                <a:solidFill>
                  <a:prstClr val="black"/>
                </a:solidFill>
              </a:rPr>
              <a:pPr>
                <a:def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510ECF-2F5C-4A32-9E84-46217BE9D75B}"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50B18-CA6D-469B-9235-DEBE94E260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510ECF-2F5C-4A32-9E84-46217BE9D75B}"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50B18-CA6D-469B-9235-DEBE94E260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510ECF-2F5C-4A32-9E84-46217BE9D75B}"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50B18-CA6D-469B-9235-DEBE94E260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25"/>
          <p:cNvSpPr>
            <a:spLocks noChangeArrowheads="1"/>
          </p:cNvSpPr>
          <p:nvPr userDrawn="1"/>
        </p:nvSpPr>
        <p:spPr bwMode="auto">
          <a:xfrm>
            <a:off x="196850" y="228600"/>
            <a:ext cx="8712200" cy="6426200"/>
          </a:xfrm>
          <a:prstGeom prst="rect">
            <a:avLst/>
          </a:prstGeom>
          <a:solidFill>
            <a:srgbClr val="F2EDD7"/>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Franklin Gothic Book" pitchFamily="34" charset="0"/>
            </a:endParaRPr>
          </a:p>
        </p:txBody>
      </p:sp>
      <p:sp>
        <p:nvSpPr>
          <p:cNvPr id="5" name="Line 11"/>
          <p:cNvSpPr>
            <a:spLocks noChangeShapeType="1"/>
          </p:cNvSpPr>
          <p:nvPr userDrawn="1"/>
        </p:nvSpPr>
        <p:spPr bwMode="auto">
          <a:xfrm>
            <a:off x="1693863" y="3870325"/>
            <a:ext cx="5756275" cy="0"/>
          </a:xfrm>
          <a:prstGeom prst="line">
            <a:avLst/>
          </a:prstGeom>
          <a:noFill/>
          <a:ln w="19050">
            <a:solidFill>
              <a:schemeClr val="tx2"/>
            </a:solidFill>
            <a:round/>
            <a:headEnd/>
            <a:tailEnd/>
          </a:ln>
          <a:effectLst/>
        </p:spPr>
        <p:txBody>
          <a:bodyPr/>
          <a:lstStyle/>
          <a:p>
            <a:pPr fontAlgn="base">
              <a:spcBef>
                <a:spcPct val="0"/>
              </a:spcBef>
              <a:spcAft>
                <a:spcPct val="0"/>
              </a:spcAft>
              <a:defRPr/>
            </a:pPr>
            <a:endParaRPr lang="en-US">
              <a:solidFill>
                <a:srgbClr val="000000"/>
              </a:solidFill>
              <a:latin typeface="Franklin Gothic Book" pitchFamily="34" charset="0"/>
            </a:endParaRPr>
          </a:p>
        </p:txBody>
      </p:sp>
      <p:sp>
        <p:nvSpPr>
          <p:cNvPr id="6" name="Line 12"/>
          <p:cNvSpPr>
            <a:spLocks noChangeShapeType="1"/>
          </p:cNvSpPr>
          <p:nvPr userDrawn="1"/>
        </p:nvSpPr>
        <p:spPr bwMode="auto">
          <a:xfrm>
            <a:off x="1693863" y="5165725"/>
            <a:ext cx="5756275" cy="0"/>
          </a:xfrm>
          <a:prstGeom prst="line">
            <a:avLst/>
          </a:prstGeom>
          <a:noFill/>
          <a:ln w="19050">
            <a:solidFill>
              <a:schemeClr val="tx2"/>
            </a:solidFill>
            <a:round/>
            <a:headEnd/>
            <a:tailEnd/>
          </a:ln>
          <a:effectLst/>
        </p:spPr>
        <p:txBody>
          <a:bodyPr/>
          <a:lstStyle/>
          <a:p>
            <a:pPr fontAlgn="base">
              <a:spcBef>
                <a:spcPct val="0"/>
              </a:spcBef>
              <a:spcAft>
                <a:spcPct val="0"/>
              </a:spcAft>
              <a:defRPr/>
            </a:pPr>
            <a:endParaRPr lang="en-US">
              <a:solidFill>
                <a:srgbClr val="000000"/>
              </a:solidFill>
              <a:latin typeface="Franklin Gothic Book" pitchFamily="34" charset="0"/>
            </a:endParaRPr>
          </a:p>
        </p:txBody>
      </p:sp>
      <p:pic>
        <p:nvPicPr>
          <p:cNvPr id="7" name="Picture 26" descr="IUhealthV4c_150dpi"/>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036763" y="1270000"/>
            <a:ext cx="5049837"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3892550"/>
            <a:ext cx="7772400" cy="1239838"/>
          </a:xfrm>
        </p:spPr>
        <p:txBody>
          <a:bodyPr anchor="ctr" anchorCtr="1"/>
          <a:lstStyle>
            <a:lvl1pPr>
              <a:defRPr sz="32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5895975"/>
            <a:ext cx="6400800" cy="631825"/>
          </a:xfrm>
        </p:spPr>
        <p:txBody>
          <a:bodyPr anchor="b" anchorCtr="1"/>
          <a:lstStyle>
            <a:lvl1pPr marL="0" indent="0" algn="ctr">
              <a:buFontTx/>
              <a:buNone/>
              <a:defRPr sz="1600"/>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fld id="{839DFCDF-6BF3-4ED7-ABF9-87763ABAC28A}" type="datetime1">
              <a:rPr lang="en-US">
                <a:solidFill>
                  <a:srgbClr val="000000"/>
                </a:solidFill>
              </a:rPr>
              <a:pPr>
                <a:defRPr/>
              </a:pPr>
              <a:t>9/6/2012</a:t>
            </a:fld>
            <a:endParaRPr lang="en-US" dirty="0">
              <a:solidFill>
                <a:srgbClr val="000000"/>
              </a:solidFill>
            </a:endParaRPr>
          </a:p>
        </p:txBody>
      </p:sp>
      <p:sp>
        <p:nvSpPr>
          <p:cNvPr id="9" name="Rectangle 6"/>
          <p:cNvSpPr>
            <a:spLocks noGrp="1" noChangeArrowheads="1"/>
          </p:cNvSpPr>
          <p:nvPr>
            <p:ph type="sldNum" sz="quarter" idx="11"/>
          </p:nvPr>
        </p:nvSpPr>
        <p:spPr/>
        <p:txBody>
          <a:bodyPr/>
          <a:lstStyle>
            <a:lvl1pPr>
              <a:defRPr/>
            </a:lvl1pPr>
          </a:lstStyle>
          <a:p>
            <a:pPr>
              <a:defRPr/>
            </a:pPr>
            <a:fld id="{E9DFBE72-895B-4A47-BAA2-9958A04ADF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86335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F160D45A-092B-4565-8B70-088C5FC9C5C5}" type="datetime1">
              <a:rPr lang="en-US">
                <a:solidFill>
                  <a:srgbClr val="000000"/>
                </a:solidFill>
              </a:rPr>
              <a:pPr>
                <a:defRPr/>
              </a:pPr>
              <a:t>9/6/2012</a:t>
            </a:fld>
            <a:endParaRPr lang="en-US" dirty="0">
              <a:solidFill>
                <a:srgbClr val="000000"/>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8D785AFF-BB0D-442D-AC2A-14D930E4AD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508470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F160D45A-092B-4565-8B70-088C5FC9C5C5}" type="datetime1">
              <a:rPr lang="en-US">
                <a:solidFill>
                  <a:srgbClr val="000000"/>
                </a:solidFill>
              </a:rPr>
              <a:pPr>
                <a:defRPr/>
              </a:pPr>
              <a:t>9/6/2012</a:t>
            </a:fld>
            <a:endParaRPr lang="en-US" dirty="0">
              <a:solidFill>
                <a:srgbClr val="000000"/>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8D785AFF-BB0D-442D-AC2A-14D930E4AD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508470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A0D0BCDD-6EF8-4076-A67A-E0EC3AB73831}" type="datetime1">
              <a:rPr lang="en-US">
                <a:solidFill>
                  <a:srgbClr val="000000"/>
                </a:solidFill>
              </a:rPr>
              <a:pPr>
                <a:defRPr/>
              </a:pPr>
              <a:t>9/6/2012</a:t>
            </a:fld>
            <a:endParaRPr lang="en-US" dirty="0">
              <a:solidFill>
                <a:srgbClr val="000000"/>
              </a:solidFill>
            </a:endParaRPr>
          </a:p>
        </p:txBody>
      </p:sp>
      <p:sp>
        <p:nvSpPr>
          <p:cNvPr id="3" name="Rectangle 9"/>
          <p:cNvSpPr>
            <a:spLocks noGrp="1" noChangeArrowheads="1"/>
          </p:cNvSpPr>
          <p:nvPr>
            <p:ph type="sldNum" sz="quarter" idx="11"/>
          </p:nvPr>
        </p:nvSpPr>
        <p:spPr>
          <a:ln/>
        </p:spPr>
        <p:txBody>
          <a:bodyPr/>
          <a:lstStyle>
            <a:lvl1pPr>
              <a:defRPr/>
            </a:lvl1pPr>
          </a:lstStyle>
          <a:p>
            <a:pPr>
              <a:defRPr/>
            </a:pPr>
            <a:fld id="{E2466C95-8AF1-42EE-A1BE-6AFAAFC9AB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740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A0D0BCDD-6EF8-4076-A67A-E0EC3AB73831}" type="datetime1">
              <a:rPr lang="en-US">
                <a:solidFill>
                  <a:srgbClr val="000000"/>
                </a:solidFill>
              </a:rPr>
              <a:pPr>
                <a:defRPr/>
              </a:pPr>
              <a:t>9/6/2012</a:t>
            </a:fld>
            <a:endParaRPr lang="en-US" dirty="0">
              <a:solidFill>
                <a:srgbClr val="000000"/>
              </a:solidFill>
            </a:endParaRPr>
          </a:p>
        </p:txBody>
      </p:sp>
      <p:sp>
        <p:nvSpPr>
          <p:cNvPr id="3" name="Rectangle 9"/>
          <p:cNvSpPr>
            <a:spLocks noGrp="1" noChangeArrowheads="1"/>
          </p:cNvSpPr>
          <p:nvPr>
            <p:ph type="sldNum" sz="quarter" idx="11"/>
          </p:nvPr>
        </p:nvSpPr>
        <p:spPr>
          <a:ln/>
        </p:spPr>
        <p:txBody>
          <a:bodyPr/>
          <a:lstStyle>
            <a:lvl1pPr>
              <a:defRPr/>
            </a:lvl1pPr>
          </a:lstStyle>
          <a:p>
            <a:pPr>
              <a:defRPr/>
            </a:pPr>
            <a:fld id="{E2466C95-8AF1-42EE-A1BE-6AFAAFC9AB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7407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A0D0BCDD-6EF8-4076-A67A-E0EC3AB73831}" type="datetime1">
              <a:rPr lang="en-US">
                <a:solidFill>
                  <a:srgbClr val="000000"/>
                </a:solidFill>
              </a:rPr>
              <a:pPr>
                <a:defRPr/>
              </a:pPr>
              <a:t>9/6/2012</a:t>
            </a:fld>
            <a:endParaRPr lang="en-US" dirty="0">
              <a:solidFill>
                <a:srgbClr val="000000"/>
              </a:solidFill>
            </a:endParaRPr>
          </a:p>
        </p:txBody>
      </p:sp>
      <p:sp>
        <p:nvSpPr>
          <p:cNvPr id="3" name="Rectangle 9"/>
          <p:cNvSpPr>
            <a:spLocks noGrp="1" noChangeArrowheads="1"/>
          </p:cNvSpPr>
          <p:nvPr>
            <p:ph type="sldNum" sz="quarter" idx="11"/>
          </p:nvPr>
        </p:nvSpPr>
        <p:spPr>
          <a:ln/>
        </p:spPr>
        <p:txBody>
          <a:bodyPr/>
          <a:lstStyle>
            <a:lvl1pPr>
              <a:defRPr/>
            </a:lvl1pPr>
          </a:lstStyle>
          <a:p>
            <a:pPr>
              <a:defRPr/>
            </a:pPr>
            <a:fld id="{E2466C95-8AF1-42EE-A1BE-6AFAAFC9AB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7407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A0D0BCDD-6EF8-4076-A67A-E0EC3AB73831}" type="datetime1">
              <a:rPr lang="en-US">
                <a:solidFill>
                  <a:srgbClr val="000000"/>
                </a:solidFill>
              </a:rPr>
              <a:pPr>
                <a:defRPr/>
              </a:pPr>
              <a:t>9/6/2012</a:t>
            </a:fld>
            <a:endParaRPr lang="en-US" dirty="0">
              <a:solidFill>
                <a:srgbClr val="000000"/>
              </a:solidFill>
            </a:endParaRPr>
          </a:p>
        </p:txBody>
      </p:sp>
      <p:sp>
        <p:nvSpPr>
          <p:cNvPr id="3" name="Rectangle 9"/>
          <p:cNvSpPr>
            <a:spLocks noGrp="1" noChangeArrowheads="1"/>
          </p:cNvSpPr>
          <p:nvPr>
            <p:ph type="sldNum" sz="quarter" idx="11"/>
          </p:nvPr>
        </p:nvSpPr>
        <p:spPr>
          <a:ln/>
        </p:spPr>
        <p:txBody>
          <a:bodyPr/>
          <a:lstStyle>
            <a:lvl1pPr>
              <a:defRPr/>
            </a:lvl1pPr>
          </a:lstStyle>
          <a:p>
            <a:pPr>
              <a:defRPr/>
            </a:pPr>
            <a:fld id="{E2466C95-8AF1-42EE-A1BE-6AFAAFC9AB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7407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A0D0BCDD-6EF8-4076-A67A-E0EC3AB73831}" type="datetime1">
              <a:rPr lang="en-US">
                <a:solidFill>
                  <a:srgbClr val="000000"/>
                </a:solidFill>
              </a:rPr>
              <a:pPr>
                <a:defRPr/>
              </a:pPr>
              <a:t>9/6/2012</a:t>
            </a:fld>
            <a:endParaRPr lang="en-US" dirty="0">
              <a:solidFill>
                <a:srgbClr val="000000"/>
              </a:solidFill>
            </a:endParaRPr>
          </a:p>
        </p:txBody>
      </p:sp>
      <p:sp>
        <p:nvSpPr>
          <p:cNvPr id="3" name="Rectangle 9"/>
          <p:cNvSpPr>
            <a:spLocks noGrp="1" noChangeArrowheads="1"/>
          </p:cNvSpPr>
          <p:nvPr>
            <p:ph type="sldNum" sz="quarter" idx="11"/>
          </p:nvPr>
        </p:nvSpPr>
        <p:spPr>
          <a:ln/>
        </p:spPr>
        <p:txBody>
          <a:bodyPr/>
          <a:lstStyle>
            <a:lvl1pPr>
              <a:defRPr/>
            </a:lvl1pPr>
          </a:lstStyle>
          <a:p>
            <a:pPr>
              <a:defRPr/>
            </a:pPr>
            <a:fld id="{E2466C95-8AF1-42EE-A1BE-6AFAAFC9AB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740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510ECF-2F5C-4A32-9E84-46217BE9D75B}"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50B18-CA6D-469B-9235-DEBE94E2602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A0D0BCDD-6EF8-4076-A67A-E0EC3AB73831}" type="datetime1">
              <a:rPr lang="en-US">
                <a:solidFill>
                  <a:srgbClr val="000000"/>
                </a:solidFill>
              </a:rPr>
              <a:pPr>
                <a:defRPr/>
              </a:pPr>
              <a:t>9/6/2012</a:t>
            </a:fld>
            <a:endParaRPr lang="en-US" dirty="0">
              <a:solidFill>
                <a:srgbClr val="000000"/>
              </a:solidFill>
            </a:endParaRPr>
          </a:p>
        </p:txBody>
      </p:sp>
      <p:sp>
        <p:nvSpPr>
          <p:cNvPr id="3" name="Rectangle 9"/>
          <p:cNvSpPr>
            <a:spLocks noGrp="1" noChangeArrowheads="1"/>
          </p:cNvSpPr>
          <p:nvPr>
            <p:ph type="sldNum" sz="quarter" idx="11"/>
          </p:nvPr>
        </p:nvSpPr>
        <p:spPr>
          <a:ln/>
        </p:spPr>
        <p:txBody>
          <a:bodyPr/>
          <a:lstStyle>
            <a:lvl1pPr>
              <a:defRPr/>
            </a:lvl1pPr>
          </a:lstStyle>
          <a:p>
            <a:pPr>
              <a:defRPr/>
            </a:pPr>
            <a:fld id="{E2466C95-8AF1-42EE-A1BE-6AFAAFC9AB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7407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A0D0BCDD-6EF8-4076-A67A-E0EC3AB73831}" type="datetime1">
              <a:rPr lang="en-US">
                <a:solidFill>
                  <a:srgbClr val="000000"/>
                </a:solidFill>
              </a:rPr>
              <a:pPr>
                <a:defRPr/>
              </a:pPr>
              <a:t>9/6/2012</a:t>
            </a:fld>
            <a:endParaRPr lang="en-US" dirty="0">
              <a:solidFill>
                <a:srgbClr val="000000"/>
              </a:solidFill>
            </a:endParaRPr>
          </a:p>
        </p:txBody>
      </p:sp>
      <p:sp>
        <p:nvSpPr>
          <p:cNvPr id="3" name="Rectangle 9"/>
          <p:cNvSpPr>
            <a:spLocks noGrp="1" noChangeArrowheads="1"/>
          </p:cNvSpPr>
          <p:nvPr>
            <p:ph type="sldNum" sz="quarter" idx="11"/>
          </p:nvPr>
        </p:nvSpPr>
        <p:spPr>
          <a:ln/>
        </p:spPr>
        <p:txBody>
          <a:bodyPr/>
          <a:lstStyle>
            <a:lvl1pPr>
              <a:defRPr/>
            </a:lvl1pPr>
          </a:lstStyle>
          <a:p>
            <a:pPr>
              <a:defRPr/>
            </a:pPr>
            <a:fld id="{E2466C95-8AF1-42EE-A1BE-6AFAAFC9AB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7407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A0D0BCDD-6EF8-4076-A67A-E0EC3AB73831}" type="datetime1">
              <a:rPr lang="en-US">
                <a:solidFill>
                  <a:srgbClr val="000000"/>
                </a:solidFill>
              </a:rPr>
              <a:pPr>
                <a:defRPr/>
              </a:pPr>
              <a:t>9/6/2012</a:t>
            </a:fld>
            <a:endParaRPr lang="en-US" dirty="0">
              <a:solidFill>
                <a:srgbClr val="000000"/>
              </a:solidFill>
            </a:endParaRPr>
          </a:p>
        </p:txBody>
      </p:sp>
      <p:sp>
        <p:nvSpPr>
          <p:cNvPr id="3" name="Rectangle 9"/>
          <p:cNvSpPr>
            <a:spLocks noGrp="1" noChangeArrowheads="1"/>
          </p:cNvSpPr>
          <p:nvPr>
            <p:ph type="sldNum" sz="quarter" idx="11"/>
          </p:nvPr>
        </p:nvSpPr>
        <p:spPr>
          <a:ln/>
        </p:spPr>
        <p:txBody>
          <a:bodyPr/>
          <a:lstStyle>
            <a:lvl1pPr>
              <a:defRPr/>
            </a:lvl1pPr>
          </a:lstStyle>
          <a:p>
            <a:pPr>
              <a:defRPr/>
            </a:pPr>
            <a:fld id="{E2466C95-8AF1-42EE-A1BE-6AFAAFC9AB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7407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A0D0BCDD-6EF8-4076-A67A-E0EC3AB73831}" type="datetime1">
              <a:rPr lang="en-US">
                <a:solidFill>
                  <a:srgbClr val="000000"/>
                </a:solidFill>
              </a:rPr>
              <a:pPr>
                <a:defRPr/>
              </a:pPr>
              <a:t>9/6/2012</a:t>
            </a:fld>
            <a:endParaRPr lang="en-US" dirty="0">
              <a:solidFill>
                <a:srgbClr val="000000"/>
              </a:solidFill>
            </a:endParaRPr>
          </a:p>
        </p:txBody>
      </p:sp>
      <p:sp>
        <p:nvSpPr>
          <p:cNvPr id="3" name="Rectangle 9"/>
          <p:cNvSpPr>
            <a:spLocks noGrp="1" noChangeArrowheads="1"/>
          </p:cNvSpPr>
          <p:nvPr>
            <p:ph type="sldNum" sz="quarter" idx="11"/>
          </p:nvPr>
        </p:nvSpPr>
        <p:spPr>
          <a:ln/>
        </p:spPr>
        <p:txBody>
          <a:bodyPr/>
          <a:lstStyle>
            <a:lvl1pPr>
              <a:defRPr/>
            </a:lvl1pPr>
          </a:lstStyle>
          <a:p>
            <a:pPr>
              <a:defRPr/>
            </a:pPr>
            <a:fld id="{E2466C95-8AF1-42EE-A1BE-6AFAAFC9AB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7407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A0D0BCDD-6EF8-4076-A67A-E0EC3AB73831}" type="datetime1">
              <a:rPr lang="en-US">
                <a:solidFill>
                  <a:srgbClr val="000000"/>
                </a:solidFill>
              </a:rPr>
              <a:pPr>
                <a:defRPr/>
              </a:pPr>
              <a:t>9/6/2012</a:t>
            </a:fld>
            <a:endParaRPr lang="en-US" dirty="0">
              <a:solidFill>
                <a:srgbClr val="000000"/>
              </a:solidFill>
            </a:endParaRPr>
          </a:p>
        </p:txBody>
      </p:sp>
      <p:sp>
        <p:nvSpPr>
          <p:cNvPr id="3" name="Rectangle 9"/>
          <p:cNvSpPr>
            <a:spLocks noGrp="1" noChangeArrowheads="1"/>
          </p:cNvSpPr>
          <p:nvPr>
            <p:ph type="sldNum" sz="quarter" idx="11"/>
          </p:nvPr>
        </p:nvSpPr>
        <p:spPr>
          <a:ln/>
        </p:spPr>
        <p:txBody>
          <a:bodyPr/>
          <a:lstStyle>
            <a:lvl1pPr>
              <a:defRPr/>
            </a:lvl1pPr>
          </a:lstStyle>
          <a:p>
            <a:pPr>
              <a:defRPr/>
            </a:pPr>
            <a:fld id="{E2466C95-8AF1-42EE-A1BE-6AFAAFC9AB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7407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F160D45A-092B-4565-8B70-088C5FC9C5C5}" type="datetime1">
              <a:rPr lang="en-US">
                <a:solidFill>
                  <a:srgbClr val="000000"/>
                </a:solidFill>
              </a:rPr>
              <a:pPr>
                <a:defRPr/>
              </a:pPr>
              <a:t>9/6/2012</a:t>
            </a:fld>
            <a:endParaRPr lang="en-US" dirty="0">
              <a:solidFill>
                <a:srgbClr val="000000"/>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8D785AFF-BB0D-442D-AC2A-14D930E4AD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508470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200219-4DF6-403D-8A1A-B294D22CFE08}" type="datetime1">
              <a:rPr lang="en-US"/>
              <a:pPr>
                <a:defRPr/>
              </a:pPr>
              <a:t>9/6/2012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858000" y="6356350"/>
            <a:ext cx="2133600" cy="365125"/>
          </a:xfrm>
        </p:spPr>
        <p:txBody>
          <a:bodyPr/>
          <a:lstStyle>
            <a:lvl1pPr>
              <a:defRPr/>
            </a:lvl1pPr>
          </a:lstStyle>
          <a:p>
            <a:pPr>
              <a:defRPr/>
            </a:pPr>
            <a:fld id="{7B80BBDD-27A9-4B7F-BB0A-D555E17A757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98F89C-4F7F-4A14-82AF-5ACE7403C45F}" type="datetime1">
              <a:rPr lang="en-US"/>
              <a:pPr>
                <a:defRPr/>
              </a:pPr>
              <a:t>9/6/2012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47DB91-EAA7-4D24-BA0B-A760508C8D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10ECF-2F5C-4A32-9E84-46217BE9D75B}"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50B18-CA6D-469B-9235-DEBE94E260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510ECF-2F5C-4A32-9E84-46217BE9D75B}"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50B18-CA6D-469B-9235-DEBE94E260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510ECF-2F5C-4A32-9E84-46217BE9D75B}" type="datetimeFigureOut">
              <a:rPr lang="en-US" smtClean="0"/>
              <a:pPr/>
              <a:t>9/6/2012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B50B18-CA6D-469B-9235-DEBE94E260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510ECF-2F5C-4A32-9E84-46217BE9D75B}" type="datetimeFigureOut">
              <a:rPr lang="en-US" smtClean="0"/>
              <a:pPr/>
              <a:t>9/6/2012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50B18-CA6D-469B-9235-DEBE94E260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10ECF-2F5C-4A32-9E84-46217BE9D75B}" type="datetimeFigureOut">
              <a:rPr lang="en-US" smtClean="0"/>
              <a:pPr/>
              <a:t>9/6/2012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B50B18-CA6D-469B-9235-DEBE94E260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10ECF-2F5C-4A32-9E84-46217BE9D75B}"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50B18-CA6D-469B-9235-DEBE94E260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10ECF-2F5C-4A32-9E84-46217BE9D75B}"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50B18-CA6D-469B-9235-DEBE94E260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10ECF-2F5C-4A32-9E84-46217BE9D75B}" type="datetimeFigureOut">
              <a:rPr lang="en-US" smtClean="0"/>
              <a:pPr/>
              <a:t>9/6/2012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50B18-CA6D-469B-9235-DEBE94E260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9144000" cy="1155700"/>
          </a:xfrm>
          <a:prstGeom prst="rect">
            <a:avLst/>
          </a:prstGeom>
          <a:solidFill>
            <a:srgbClr val="F2EDD7"/>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body" idx="1"/>
          </p:nvPr>
        </p:nvSpPr>
        <p:spPr bwMode="auto">
          <a:xfrm>
            <a:off x="314325" y="1457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290513" y="0"/>
            <a:ext cx="7777162"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Line 6"/>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295" name="Rectangle 7"/>
          <p:cNvSpPr>
            <a:spLocks noGrp="1" noChangeArrowheads="1"/>
          </p:cNvSpPr>
          <p:nvPr>
            <p:ph type="dt" sz="half" idx="2"/>
          </p:nvPr>
        </p:nvSpPr>
        <p:spPr bwMode="auto">
          <a:xfrm>
            <a:off x="219075"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700"/>
            </a:lvl1pPr>
          </a:lstStyle>
          <a:p>
            <a:pPr fontAlgn="base">
              <a:spcBef>
                <a:spcPct val="0"/>
              </a:spcBef>
              <a:spcAft>
                <a:spcPct val="0"/>
              </a:spcAft>
              <a:defRPr/>
            </a:pPr>
            <a:fld id="{A5F11A01-1511-42DA-9E42-305895BEFC24}" type="datetime1">
              <a:rPr lang="en-US">
                <a:solidFill>
                  <a:srgbClr val="000000"/>
                </a:solidFill>
              </a:rPr>
              <a:pPr fontAlgn="base">
                <a:spcBef>
                  <a:spcPct val="0"/>
                </a:spcBef>
                <a:spcAft>
                  <a:spcPct val="0"/>
                </a:spcAft>
                <a:defRPr/>
              </a:pPr>
              <a:t>9/6/2012</a:t>
            </a:fld>
            <a:endParaRPr lang="en-US" dirty="0">
              <a:solidFill>
                <a:srgbClr val="000000"/>
              </a:solidFill>
            </a:endParaRPr>
          </a:p>
        </p:txBody>
      </p:sp>
      <p:sp>
        <p:nvSpPr>
          <p:cNvPr id="12297" name="Rectangle 9"/>
          <p:cNvSpPr>
            <a:spLocks noGrp="1" noChangeArrowheads="1"/>
          </p:cNvSpPr>
          <p:nvPr>
            <p:ph type="sldNum" sz="quarter" idx="4"/>
          </p:nvPr>
        </p:nvSpPr>
        <p:spPr bwMode="auto">
          <a:xfrm>
            <a:off x="6751638"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700"/>
            </a:lvl1pPr>
          </a:lstStyle>
          <a:p>
            <a:pPr fontAlgn="base">
              <a:spcBef>
                <a:spcPct val="0"/>
              </a:spcBef>
              <a:spcAft>
                <a:spcPct val="0"/>
              </a:spcAft>
              <a:defRPr/>
            </a:pPr>
            <a:fld id="{CA6186AF-F066-4516-8657-DCF71274FB57}"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13" descr="IUhealthHzPMS20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charset="0"/>
        </a:defRPr>
      </a:lvl2pPr>
      <a:lvl3pPr algn="l" rtl="0" eaLnBrk="0" fontAlgn="base" hangingPunct="0">
        <a:spcBef>
          <a:spcPct val="0"/>
        </a:spcBef>
        <a:spcAft>
          <a:spcPct val="0"/>
        </a:spcAft>
        <a:defRPr sz="4000">
          <a:solidFill>
            <a:schemeClr val="tx2"/>
          </a:solidFill>
          <a:latin typeface="Times New Roman" charset="0"/>
        </a:defRPr>
      </a:lvl3pPr>
      <a:lvl4pPr algn="l" rtl="0" eaLnBrk="0" fontAlgn="base" hangingPunct="0">
        <a:spcBef>
          <a:spcPct val="0"/>
        </a:spcBef>
        <a:spcAft>
          <a:spcPct val="0"/>
        </a:spcAft>
        <a:defRPr sz="4000">
          <a:solidFill>
            <a:schemeClr val="tx2"/>
          </a:solidFill>
          <a:latin typeface="Times New Roman" charset="0"/>
        </a:defRPr>
      </a:lvl4pPr>
      <a:lvl5pPr algn="l" rtl="0" eaLnBrk="0" fontAlgn="base" hangingPunct="0">
        <a:spcBef>
          <a:spcPct val="0"/>
        </a:spcBef>
        <a:spcAft>
          <a:spcPct val="0"/>
        </a:spcAft>
        <a:defRPr sz="4000">
          <a:solidFill>
            <a:schemeClr val="tx2"/>
          </a:solidFill>
          <a:latin typeface="Times New Roman"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9144000" cy="1155700"/>
          </a:xfrm>
          <a:prstGeom prst="rect">
            <a:avLst/>
          </a:prstGeom>
          <a:solidFill>
            <a:srgbClr val="F2EDD7"/>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body" idx="1"/>
          </p:nvPr>
        </p:nvSpPr>
        <p:spPr bwMode="auto">
          <a:xfrm>
            <a:off x="314325" y="1457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290513" y="0"/>
            <a:ext cx="7777162"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Line 6"/>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295" name="Rectangle 7"/>
          <p:cNvSpPr>
            <a:spLocks noGrp="1" noChangeArrowheads="1"/>
          </p:cNvSpPr>
          <p:nvPr>
            <p:ph type="dt" sz="half" idx="2"/>
          </p:nvPr>
        </p:nvSpPr>
        <p:spPr bwMode="auto">
          <a:xfrm>
            <a:off x="219075"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700"/>
            </a:lvl1pPr>
          </a:lstStyle>
          <a:p>
            <a:pPr fontAlgn="base">
              <a:spcBef>
                <a:spcPct val="0"/>
              </a:spcBef>
              <a:spcAft>
                <a:spcPct val="0"/>
              </a:spcAft>
              <a:defRPr/>
            </a:pPr>
            <a:fld id="{A5F11A01-1511-42DA-9E42-305895BEFC24}" type="datetime1">
              <a:rPr lang="en-US">
                <a:solidFill>
                  <a:srgbClr val="000000"/>
                </a:solidFill>
              </a:rPr>
              <a:pPr fontAlgn="base">
                <a:spcBef>
                  <a:spcPct val="0"/>
                </a:spcBef>
                <a:spcAft>
                  <a:spcPct val="0"/>
                </a:spcAft>
                <a:defRPr/>
              </a:pPr>
              <a:t>9/6/2012</a:t>
            </a:fld>
            <a:endParaRPr lang="en-US" dirty="0">
              <a:solidFill>
                <a:srgbClr val="000000"/>
              </a:solidFill>
            </a:endParaRPr>
          </a:p>
        </p:txBody>
      </p:sp>
      <p:sp>
        <p:nvSpPr>
          <p:cNvPr id="12297" name="Rectangle 9"/>
          <p:cNvSpPr>
            <a:spLocks noGrp="1" noChangeArrowheads="1"/>
          </p:cNvSpPr>
          <p:nvPr>
            <p:ph type="sldNum" sz="quarter" idx="4"/>
          </p:nvPr>
        </p:nvSpPr>
        <p:spPr bwMode="auto">
          <a:xfrm>
            <a:off x="6751638"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700"/>
            </a:lvl1pPr>
          </a:lstStyle>
          <a:p>
            <a:pPr fontAlgn="base">
              <a:spcBef>
                <a:spcPct val="0"/>
              </a:spcBef>
              <a:spcAft>
                <a:spcPct val="0"/>
              </a:spcAft>
              <a:defRPr/>
            </a:pPr>
            <a:fld id="{CA6186AF-F066-4516-8657-DCF71274FB57}"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13" descr="IUhealthHzPMS20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charset="0"/>
        </a:defRPr>
      </a:lvl2pPr>
      <a:lvl3pPr algn="l" rtl="0" eaLnBrk="0" fontAlgn="base" hangingPunct="0">
        <a:spcBef>
          <a:spcPct val="0"/>
        </a:spcBef>
        <a:spcAft>
          <a:spcPct val="0"/>
        </a:spcAft>
        <a:defRPr sz="4000">
          <a:solidFill>
            <a:schemeClr val="tx2"/>
          </a:solidFill>
          <a:latin typeface="Times New Roman" charset="0"/>
        </a:defRPr>
      </a:lvl3pPr>
      <a:lvl4pPr algn="l" rtl="0" eaLnBrk="0" fontAlgn="base" hangingPunct="0">
        <a:spcBef>
          <a:spcPct val="0"/>
        </a:spcBef>
        <a:spcAft>
          <a:spcPct val="0"/>
        </a:spcAft>
        <a:defRPr sz="4000">
          <a:solidFill>
            <a:schemeClr val="tx2"/>
          </a:solidFill>
          <a:latin typeface="Times New Roman" charset="0"/>
        </a:defRPr>
      </a:lvl4pPr>
      <a:lvl5pPr algn="l" rtl="0" eaLnBrk="0" fontAlgn="base" hangingPunct="0">
        <a:spcBef>
          <a:spcPct val="0"/>
        </a:spcBef>
        <a:spcAft>
          <a:spcPct val="0"/>
        </a:spcAft>
        <a:defRPr sz="4000">
          <a:solidFill>
            <a:schemeClr val="tx2"/>
          </a:solidFill>
          <a:latin typeface="Times New Roman"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9144000" cy="1155700"/>
          </a:xfrm>
          <a:prstGeom prst="rect">
            <a:avLst/>
          </a:prstGeom>
          <a:solidFill>
            <a:srgbClr val="F2EDD7"/>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body" idx="1"/>
          </p:nvPr>
        </p:nvSpPr>
        <p:spPr bwMode="auto">
          <a:xfrm>
            <a:off x="314325" y="1457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290513" y="0"/>
            <a:ext cx="7777162"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Line 6"/>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295" name="Rectangle 7"/>
          <p:cNvSpPr>
            <a:spLocks noGrp="1" noChangeArrowheads="1"/>
          </p:cNvSpPr>
          <p:nvPr>
            <p:ph type="dt" sz="half" idx="2"/>
          </p:nvPr>
        </p:nvSpPr>
        <p:spPr bwMode="auto">
          <a:xfrm>
            <a:off x="219075"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700"/>
            </a:lvl1pPr>
          </a:lstStyle>
          <a:p>
            <a:pPr fontAlgn="base">
              <a:spcBef>
                <a:spcPct val="0"/>
              </a:spcBef>
              <a:spcAft>
                <a:spcPct val="0"/>
              </a:spcAft>
              <a:defRPr/>
            </a:pPr>
            <a:fld id="{A5F11A01-1511-42DA-9E42-305895BEFC24}" type="datetime1">
              <a:rPr lang="en-US">
                <a:solidFill>
                  <a:srgbClr val="000000"/>
                </a:solidFill>
              </a:rPr>
              <a:pPr fontAlgn="base">
                <a:spcBef>
                  <a:spcPct val="0"/>
                </a:spcBef>
                <a:spcAft>
                  <a:spcPct val="0"/>
                </a:spcAft>
                <a:defRPr/>
              </a:pPr>
              <a:t>9/6/2012</a:t>
            </a:fld>
            <a:endParaRPr lang="en-US" dirty="0">
              <a:solidFill>
                <a:srgbClr val="000000"/>
              </a:solidFill>
            </a:endParaRPr>
          </a:p>
        </p:txBody>
      </p:sp>
      <p:sp>
        <p:nvSpPr>
          <p:cNvPr id="12297" name="Rectangle 9"/>
          <p:cNvSpPr>
            <a:spLocks noGrp="1" noChangeArrowheads="1"/>
          </p:cNvSpPr>
          <p:nvPr>
            <p:ph type="sldNum" sz="quarter" idx="4"/>
          </p:nvPr>
        </p:nvSpPr>
        <p:spPr bwMode="auto">
          <a:xfrm>
            <a:off x="6751638"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700"/>
            </a:lvl1pPr>
          </a:lstStyle>
          <a:p>
            <a:pPr fontAlgn="base">
              <a:spcBef>
                <a:spcPct val="0"/>
              </a:spcBef>
              <a:spcAft>
                <a:spcPct val="0"/>
              </a:spcAft>
              <a:defRPr/>
            </a:pPr>
            <a:fld id="{CA6186AF-F066-4516-8657-DCF71274FB57}"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13" descr="IUhealthHzPMS20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charset="0"/>
        </a:defRPr>
      </a:lvl2pPr>
      <a:lvl3pPr algn="l" rtl="0" eaLnBrk="0" fontAlgn="base" hangingPunct="0">
        <a:spcBef>
          <a:spcPct val="0"/>
        </a:spcBef>
        <a:spcAft>
          <a:spcPct val="0"/>
        </a:spcAft>
        <a:defRPr sz="4000">
          <a:solidFill>
            <a:schemeClr val="tx2"/>
          </a:solidFill>
          <a:latin typeface="Times New Roman" charset="0"/>
        </a:defRPr>
      </a:lvl3pPr>
      <a:lvl4pPr algn="l" rtl="0" eaLnBrk="0" fontAlgn="base" hangingPunct="0">
        <a:spcBef>
          <a:spcPct val="0"/>
        </a:spcBef>
        <a:spcAft>
          <a:spcPct val="0"/>
        </a:spcAft>
        <a:defRPr sz="4000">
          <a:solidFill>
            <a:schemeClr val="tx2"/>
          </a:solidFill>
          <a:latin typeface="Times New Roman" charset="0"/>
        </a:defRPr>
      </a:lvl4pPr>
      <a:lvl5pPr algn="l" rtl="0" eaLnBrk="0" fontAlgn="base" hangingPunct="0">
        <a:spcBef>
          <a:spcPct val="0"/>
        </a:spcBef>
        <a:spcAft>
          <a:spcPct val="0"/>
        </a:spcAft>
        <a:defRPr sz="4000">
          <a:solidFill>
            <a:schemeClr val="tx2"/>
          </a:solidFill>
          <a:latin typeface="Times New Roman"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9144000" cy="1155700"/>
          </a:xfrm>
          <a:prstGeom prst="rect">
            <a:avLst/>
          </a:prstGeom>
          <a:solidFill>
            <a:srgbClr val="F2EDD7"/>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body" idx="1"/>
          </p:nvPr>
        </p:nvSpPr>
        <p:spPr bwMode="auto">
          <a:xfrm>
            <a:off x="314325" y="1457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290513" y="0"/>
            <a:ext cx="7777162"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Line 6"/>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295" name="Rectangle 7"/>
          <p:cNvSpPr>
            <a:spLocks noGrp="1" noChangeArrowheads="1"/>
          </p:cNvSpPr>
          <p:nvPr>
            <p:ph type="dt" sz="half" idx="2"/>
          </p:nvPr>
        </p:nvSpPr>
        <p:spPr bwMode="auto">
          <a:xfrm>
            <a:off x="219075"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700"/>
            </a:lvl1pPr>
          </a:lstStyle>
          <a:p>
            <a:pPr fontAlgn="base">
              <a:spcBef>
                <a:spcPct val="0"/>
              </a:spcBef>
              <a:spcAft>
                <a:spcPct val="0"/>
              </a:spcAft>
              <a:defRPr/>
            </a:pPr>
            <a:fld id="{A5F11A01-1511-42DA-9E42-305895BEFC24}" type="datetime1">
              <a:rPr lang="en-US">
                <a:solidFill>
                  <a:srgbClr val="000000"/>
                </a:solidFill>
              </a:rPr>
              <a:pPr fontAlgn="base">
                <a:spcBef>
                  <a:spcPct val="0"/>
                </a:spcBef>
                <a:spcAft>
                  <a:spcPct val="0"/>
                </a:spcAft>
                <a:defRPr/>
              </a:pPr>
              <a:t>9/6/2012</a:t>
            </a:fld>
            <a:endParaRPr lang="en-US" dirty="0">
              <a:solidFill>
                <a:srgbClr val="000000"/>
              </a:solidFill>
            </a:endParaRPr>
          </a:p>
        </p:txBody>
      </p:sp>
      <p:sp>
        <p:nvSpPr>
          <p:cNvPr id="12297" name="Rectangle 9"/>
          <p:cNvSpPr>
            <a:spLocks noGrp="1" noChangeArrowheads="1"/>
          </p:cNvSpPr>
          <p:nvPr>
            <p:ph type="sldNum" sz="quarter" idx="4"/>
          </p:nvPr>
        </p:nvSpPr>
        <p:spPr bwMode="auto">
          <a:xfrm>
            <a:off x="6751638"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700"/>
            </a:lvl1pPr>
          </a:lstStyle>
          <a:p>
            <a:pPr fontAlgn="base">
              <a:spcBef>
                <a:spcPct val="0"/>
              </a:spcBef>
              <a:spcAft>
                <a:spcPct val="0"/>
              </a:spcAft>
              <a:defRPr/>
            </a:pPr>
            <a:fld id="{CA6186AF-F066-4516-8657-DCF71274FB57}"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13" descr="IUhealthHzPMS20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charset="0"/>
        </a:defRPr>
      </a:lvl2pPr>
      <a:lvl3pPr algn="l" rtl="0" eaLnBrk="0" fontAlgn="base" hangingPunct="0">
        <a:spcBef>
          <a:spcPct val="0"/>
        </a:spcBef>
        <a:spcAft>
          <a:spcPct val="0"/>
        </a:spcAft>
        <a:defRPr sz="4000">
          <a:solidFill>
            <a:schemeClr val="tx2"/>
          </a:solidFill>
          <a:latin typeface="Times New Roman" charset="0"/>
        </a:defRPr>
      </a:lvl3pPr>
      <a:lvl4pPr algn="l" rtl="0" eaLnBrk="0" fontAlgn="base" hangingPunct="0">
        <a:spcBef>
          <a:spcPct val="0"/>
        </a:spcBef>
        <a:spcAft>
          <a:spcPct val="0"/>
        </a:spcAft>
        <a:defRPr sz="4000">
          <a:solidFill>
            <a:schemeClr val="tx2"/>
          </a:solidFill>
          <a:latin typeface="Times New Roman" charset="0"/>
        </a:defRPr>
      </a:lvl4pPr>
      <a:lvl5pPr algn="l" rtl="0" eaLnBrk="0" fontAlgn="base" hangingPunct="0">
        <a:spcBef>
          <a:spcPct val="0"/>
        </a:spcBef>
        <a:spcAft>
          <a:spcPct val="0"/>
        </a:spcAft>
        <a:defRPr sz="4000">
          <a:solidFill>
            <a:schemeClr val="tx2"/>
          </a:solidFill>
          <a:latin typeface="Times New Roman"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9144000" cy="1155700"/>
          </a:xfrm>
          <a:prstGeom prst="rect">
            <a:avLst/>
          </a:prstGeom>
          <a:solidFill>
            <a:srgbClr val="F2EDD7"/>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body" idx="1"/>
          </p:nvPr>
        </p:nvSpPr>
        <p:spPr bwMode="auto">
          <a:xfrm>
            <a:off x="314325" y="1457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290513" y="0"/>
            <a:ext cx="7777162"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Line 6"/>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295" name="Rectangle 7"/>
          <p:cNvSpPr>
            <a:spLocks noGrp="1" noChangeArrowheads="1"/>
          </p:cNvSpPr>
          <p:nvPr>
            <p:ph type="dt" sz="half" idx="2"/>
          </p:nvPr>
        </p:nvSpPr>
        <p:spPr bwMode="auto">
          <a:xfrm>
            <a:off x="219075"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700"/>
            </a:lvl1pPr>
          </a:lstStyle>
          <a:p>
            <a:pPr fontAlgn="base">
              <a:spcBef>
                <a:spcPct val="0"/>
              </a:spcBef>
              <a:spcAft>
                <a:spcPct val="0"/>
              </a:spcAft>
              <a:defRPr/>
            </a:pPr>
            <a:fld id="{A5F11A01-1511-42DA-9E42-305895BEFC24}" type="datetime1">
              <a:rPr lang="en-US">
                <a:solidFill>
                  <a:srgbClr val="000000"/>
                </a:solidFill>
              </a:rPr>
              <a:pPr fontAlgn="base">
                <a:spcBef>
                  <a:spcPct val="0"/>
                </a:spcBef>
                <a:spcAft>
                  <a:spcPct val="0"/>
                </a:spcAft>
                <a:defRPr/>
              </a:pPr>
              <a:t>9/6/2012</a:t>
            </a:fld>
            <a:endParaRPr lang="en-US" dirty="0">
              <a:solidFill>
                <a:srgbClr val="000000"/>
              </a:solidFill>
            </a:endParaRPr>
          </a:p>
        </p:txBody>
      </p:sp>
      <p:sp>
        <p:nvSpPr>
          <p:cNvPr id="12297" name="Rectangle 9"/>
          <p:cNvSpPr>
            <a:spLocks noGrp="1" noChangeArrowheads="1"/>
          </p:cNvSpPr>
          <p:nvPr>
            <p:ph type="sldNum" sz="quarter" idx="4"/>
          </p:nvPr>
        </p:nvSpPr>
        <p:spPr bwMode="auto">
          <a:xfrm>
            <a:off x="6751638"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700"/>
            </a:lvl1pPr>
          </a:lstStyle>
          <a:p>
            <a:pPr fontAlgn="base">
              <a:spcBef>
                <a:spcPct val="0"/>
              </a:spcBef>
              <a:spcAft>
                <a:spcPct val="0"/>
              </a:spcAft>
              <a:defRPr/>
            </a:pPr>
            <a:fld id="{CA6186AF-F066-4516-8657-DCF71274FB57}"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13" descr="IUhealthHzPMS20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charset="0"/>
        </a:defRPr>
      </a:lvl2pPr>
      <a:lvl3pPr algn="l" rtl="0" eaLnBrk="0" fontAlgn="base" hangingPunct="0">
        <a:spcBef>
          <a:spcPct val="0"/>
        </a:spcBef>
        <a:spcAft>
          <a:spcPct val="0"/>
        </a:spcAft>
        <a:defRPr sz="4000">
          <a:solidFill>
            <a:schemeClr val="tx2"/>
          </a:solidFill>
          <a:latin typeface="Times New Roman" charset="0"/>
        </a:defRPr>
      </a:lvl3pPr>
      <a:lvl4pPr algn="l" rtl="0" eaLnBrk="0" fontAlgn="base" hangingPunct="0">
        <a:spcBef>
          <a:spcPct val="0"/>
        </a:spcBef>
        <a:spcAft>
          <a:spcPct val="0"/>
        </a:spcAft>
        <a:defRPr sz="4000">
          <a:solidFill>
            <a:schemeClr val="tx2"/>
          </a:solidFill>
          <a:latin typeface="Times New Roman" charset="0"/>
        </a:defRPr>
      </a:lvl4pPr>
      <a:lvl5pPr algn="l" rtl="0" eaLnBrk="0" fontAlgn="base" hangingPunct="0">
        <a:spcBef>
          <a:spcPct val="0"/>
        </a:spcBef>
        <a:spcAft>
          <a:spcPct val="0"/>
        </a:spcAft>
        <a:defRPr sz="4000">
          <a:solidFill>
            <a:schemeClr val="tx2"/>
          </a:solidFill>
          <a:latin typeface="Times New Roman"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9144000" cy="1155700"/>
          </a:xfrm>
          <a:prstGeom prst="rect">
            <a:avLst/>
          </a:prstGeom>
          <a:solidFill>
            <a:srgbClr val="F2EDD7"/>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body" idx="1"/>
          </p:nvPr>
        </p:nvSpPr>
        <p:spPr bwMode="auto">
          <a:xfrm>
            <a:off x="314325" y="1457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290513" y="0"/>
            <a:ext cx="7777162"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Line 6"/>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295" name="Rectangle 7"/>
          <p:cNvSpPr>
            <a:spLocks noGrp="1" noChangeArrowheads="1"/>
          </p:cNvSpPr>
          <p:nvPr>
            <p:ph type="dt" sz="half" idx="2"/>
          </p:nvPr>
        </p:nvSpPr>
        <p:spPr bwMode="auto">
          <a:xfrm>
            <a:off x="219075"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700"/>
            </a:lvl1pPr>
          </a:lstStyle>
          <a:p>
            <a:pPr fontAlgn="base">
              <a:spcBef>
                <a:spcPct val="0"/>
              </a:spcBef>
              <a:spcAft>
                <a:spcPct val="0"/>
              </a:spcAft>
              <a:defRPr/>
            </a:pPr>
            <a:fld id="{A5F11A01-1511-42DA-9E42-305895BEFC24}" type="datetime1">
              <a:rPr lang="en-US">
                <a:solidFill>
                  <a:srgbClr val="000000"/>
                </a:solidFill>
              </a:rPr>
              <a:pPr fontAlgn="base">
                <a:spcBef>
                  <a:spcPct val="0"/>
                </a:spcBef>
                <a:spcAft>
                  <a:spcPct val="0"/>
                </a:spcAft>
                <a:defRPr/>
              </a:pPr>
              <a:t>9/6/2012</a:t>
            </a:fld>
            <a:endParaRPr lang="en-US" dirty="0">
              <a:solidFill>
                <a:srgbClr val="000000"/>
              </a:solidFill>
            </a:endParaRPr>
          </a:p>
        </p:txBody>
      </p:sp>
      <p:sp>
        <p:nvSpPr>
          <p:cNvPr id="12297" name="Rectangle 9"/>
          <p:cNvSpPr>
            <a:spLocks noGrp="1" noChangeArrowheads="1"/>
          </p:cNvSpPr>
          <p:nvPr>
            <p:ph type="sldNum" sz="quarter" idx="4"/>
          </p:nvPr>
        </p:nvSpPr>
        <p:spPr bwMode="auto">
          <a:xfrm>
            <a:off x="6751638"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700"/>
            </a:lvl1pPr>
          </a:lstStyle>
          <a:p>
            <a:pPr fontAlgn="base">
              <a:spcBef>
                <a:spcPct val="0"/>
              </a:spcBef>
              <a:spcAft>
                <a:spcPct val="0"/>
              </a:spcAft>
              <a:defRPr/>
            </a:pPr>
            <a:fld id="{CA6186AF-F066-4516-8657-DCF71274FB57}"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13" descr="IUhealthHzPMS20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charset="0"/>
        </a:defRPr>
      </a:lvl2pPr>
      <a:lvl3pPr algn="l" rtl="0" eaLnBrk="0" fontAlgn="base" hangingPunct="0">
        <a:spcBef>
          <a:spcPct val="0"/>
        </a:spcBef>
        <a:spcAft>
          <a:spcPct val="0"/>
        </a:spcAft>
        <a:defRPr sz="4000">
          <a:solidFill>
            <a:schemeClr val="tx2"/>
          </a:solidFill>
          <a:latin typeface="Times New Roman" charset="0"/>
        </a:defRPr>
      </a:lvl3pPr>
      <a:lvl4pPr algn="l" rtl="0" eaLnBrk="0" fontAlgn="base" hangingPunct="0">
        <a:spcBef>
          <a:spcPct val="0"/>
        </a:spcBef>
        <a:spcAft>
          <a:spcPct val="0"/>
        </a:spcAft>
        <a:defRPr sz="4000">
          <a:solidFill>
            <a:schemeClr val="tx2"/>
          </a:solidFill>
          <a:latin typeface="Times New Roman" charset="0"/>
        </a:defRPr>
      </a:lvl4pPr>
      <a:lvl5pPr algn="l" rtl="0" eaLnBrk="0" fontAlgn="base" hangingPunct="0">
        <a:spcBef>
          <a:spcPct val="0"/>
        </a:spcBef>
        <a:spcAft>
          <a:spcPct val="0"/>
        </a:spcAft>
        <a:defRPr sz="4000">
          <a:solidFill>
            <a:schemeClr val="tx2"/>
          </a:solidFill>
          <a:latin typeface="Times New Roman"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772400" y="6492875"/>
            <a:ext cx="12192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charset="0"/>
              </a:defRPr>
            </a:lvl1pPr>
          </a:lstStyle>
          <a:p>
            <a:pPr defTabSz="457200" fontAlgn="base">
              <a:spcBef>
                <a:spcPct val="0"/>
              </a:spcBef>
              <a:spcAft>
                <a:spcPct val="0"/>
              </a:spcAft>
              <a:defRPr/>
            </a:pPr>
            <a:fld id="{D07CD099-956A-4A59-BDBA-3B58CEE6DF70}" type="datetime1">
              <a:rPr lang="en-US">
                <a:ea typeface="ヒラギノ角ゴ Pro W3" charset="-128"/>
              </a:rPr>
              <a:pPr defTabSz="457200" fontAlgn="base">
                <a:spcBef>
                  <a:spcPct val="0"/>
                </a:spcBef>
                <a:spcAft>
                  <a:spcPct val="0"/>
                </a:spcAft>
                <a:defRPr/>
              </a:pPr>
              <a:t>9/6/2012</a:t>
            </a:fld>
            <a:endParaRPr lang="en-US">
              <a:ea typeface="ヒラギノ角ゴ Pro W3"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defTabSz="457200" fontAlgn="base">
              <a:spcBef>
                <a:spcPct val="0"/>
              </a:spcBef>
              <a:spcAft>
                <a:spcPct val="0"/>
              </a:spcAft>
              <a:defRPr/>
            </a:pPr>
            <a:endParaRPr lang="en-US">
              <a:ea typeface="ヒラギノ角ゴ Pro W3" charset="-128"/>
            </a:endParaRPr>
          </a:p>
        </p:txBody>
      </p:sp>
      <p:sp>
        <p:nvSpPr>
          <p:cNvPr id="6"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charset="0"/>
              </a:defRPr>
            </a:lvl1pPr>
          </a:lstStyle>
          <a:p>
            <a:pPr defTabSz="457200" fontAlgn="base">
              <a:spcBef>
                <a:spcPct val="0"/>
              </a:spcBef>
              <a:spcAft>
                <a:spcPct val="0"/>
              </a:spcAft>
              <a:defRPr/>
            </a:pPr>
            <a:fld id="{09234220-D5F0-41C9-A08B-785DD16A80B0}" type="slidenum">
              <a:rPr lang="en-US">
                <a:ea typeface="ヒラギノ角ゴ Pro W3" charset="-128"/>
              </a:rPr>
              <a:pPr defTabSz="457200" fontAlgn="base">
                <a:spcBef>
                  <a:spcPct val="0"/>
                </a:spcBef>
                <a:spcAft>
                  <a:spcPct val="0"/>
                </a:spcAft>
                <a:defRPr/>
              </a:pPr>
              <a:t>‹#›</a:t>
            </a:fld>
            <a:endParaRPr lang="en-US">
              <a:ea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314325" y="1457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5" name="Rectangle 2"/>
          <p:cNvSpPr>
            <a:spLocks noGrp="1" noChangeArrowheads="1"/>
          </p:cNvSpPr>
          <p:nvPr>
            <p:ph type="title"/>
          </p:nvPr>
        </p:nvSpPr>
        <p:spPr bwMode="auto">
          <a:xfrm>
            <a:off x="290513" y="28575"/>
            <a:ext cx="7777162"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 name="Rectangle 4"/>
          <p:cNvSpPr>
            <a:spLocks noGrp="1" noChangeArrowheads="1"/>
          </p:cNvSpPr>
          <p:nvPr>
            <p:ph type="dt" sz="half" idx="2"/>
          </p:nvPr>
        </p:nvSpPr>
        <p:spPr bwMode="auto">
          <a:xfrm>
            <a:off x="219075" y="6715125"/>
            <a:ext cx="2133600" cy="133350"/>
          </a:xfrm>
          <a:prstGeom prst="rect">
            <a:avLst/>
          </a:prstGeom>
          <a:extLst/>
        </p:spPr>
        <p:txBody>
          <a:bodyPr vert="horz" wrap="square" lIns="91440" tIns="45720" rIns="91440" bIns="45720" numCol="1" anchor="b" anchorCtr="0" compatLnSpc="1">
            <a:prstTxWarp prst="textNoShape">
              <a:avLst/>
            </a:prstTxWarp>
          </a:bodyPr>
          <a:lstStyle>
            <a:lvl1pPr>
              <a:defRPr sz="700"/>
            </a:lvl1pPr>
          </a:lstStyle>
          <a:p>
            <a:pPr fontAlgn="base">
              <a:spcBef>
                <a:spcPct val="0"/>
              </a:spcBef>
              <a:spcAft>
                <a:spcPct val="0"/>
              </a:spcAft>
              <a:defRPr/>
            </a:pPr>
            <a:fld id="{6BF23A68-F179-486C-ABD5-44C5C85A60B4}" type="datetime1">
              <a:rPr lang="en-US">
                <a:solidFill>
                  <a:srgbClr val="000000"/>
                </a:solidFill>
                <a:latin typeface="Franklin Gothic Book" pitchFamily="34" charset="0"/>
              </a:rPr>
              <a:pPr fontAlgn="base">
                <a:spcBef>
                  <a:spcPct val="0"/>
                </a:spcBef>
                <a:spcAft>
                  <a:spcPct val="0"/>
                </a:spcAft>
                <a:defRPr/>
              </a:pPr>
              <a:t>9/6/2012</a:t>
            </a:fld>
            <a:endParaRPr lang="en-US" dirty="0">
              <a:solidFill>
                <a:srgbClr val="000000"/>
              </a:solidFill>
              <a:latin typeface="Franklin Gothic Book" pitchFamily="34" charset="0"/>
            </a:endParaRPr>
          </a:p>
        </p:txBody>
      </p:sp>
      <p:sp>
        <p:nvSpPr>
          <p:cNvPr id="14" name="Rectangle 6"/>
          <p:cNvSpPr>
            <a:spLocks noGrp="1" noChangeArrowheads="1"/>
          </p:cNvSpPr>
          <p:nvPr>
            <p:ph type="sldNum" sz="quarter" idx="4"/>
          </p:nvPr>
        </p:nvSpPr>
        <p:spPr bwMode="auto">
          <a:xfrm>
            <a:off x="6751638" y="6715125"/>
            <a:ext cx="2133600" cy="133350"/>
          </a:xfrm>
          <a:prstGeom prst="rect">
            <a:avLst/>
          </a:prstGeom>
          <a:extLst/>
        </p:spPr>
        <p:txBody>
          <a:bodyPr vert="horz" wrap="square" lIns="91440" tIns="45720" rIns="91440" bIns="45720" numCol="1" anchor="b" anchorCtr="0" compatLnSpc="1">
            <a:prstTxWarp prst="textNoShape">
              <a:avLst/>
            </a:prstTxWarp>
          </a:bodyPr>
          <a:lstStyle>
            <a:lvl1pPr algn="r">
              <a:defRPr sz="700"/>
            </a:lvl1pPr>
          </a:lstStyle>
          <a:p>
            <a:pPr fontAlgn="base">
              <a:spcBef>
                <a:spcPct val="0"/>
              </a:spcBef>
              <a:spcAft>
                <a:spcPct val="0"/>
              </a:spcAft>
              <a:defRPr/>
            </a:pPr>
            <a:fld id="{353567A9-2298-4A36-935F-75A3F8A38D27}" type="slidenum">
              <a:rPr lang="en-US">
                <a:solidFill>
                  <a:srgbClr val="000000"/>
                </a:solidFill>
                <a:latin typeface="Franklin Gothic Book" pitchFamily="34" charset="0"/>
              </a:rPr>
              <a:pPr fontAlgn="base">
                <a:spcBef>
                  <a:spcPct val="0"/>
                </a:spcBef>
                <a:spcAft>
                  <a:spcPct val="0"/>
                </a:spcAft>
                <a:defRPr/>
              </a:pPr>
              <a:t>‹#›</a:t>
            </a:fld>
            <a:endParaRPr lang="en-US" dirty="0">
              <a:solidFill>
                <a:srgbClr val="000000"/>
              </a:solidFill>
              <a:latin typeface="Franklin Gothic Book"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rtl="0" eaLnBrk="0" fontAlgn="base" hangingPunct="0">
        <a:spcBef>
          <a:spcPct val="0"/>
        </a:spcBef>
        <a:spcAft>
          <a:spcPct val="0"/>
        </a:spcAft>
        <a:defRPr sz="4000">
          <a:solidFill>
            <a:schemeClr val="tx2"/>
          </a:solidFill>
          <a:latin typeface="Arial"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Arial" charset="0"/>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Arial" charset="0"/>
        </a:defRPr>
      </a:lvl2pPr>
      <a:lvl3pPr marL="1143000" indent="-228600" algn="l" rtl="0" eaLnBrk="0" fontAlgn="base" hangingPunct="0">
        <a:lnSpc>
          <a:spcPct val="95000"/>
        </a:lnSpc>
        <a:spcBef>
          <a:spcPct val="20000"/>
        </a:spcBef>
        <a:spcAft>
          <a:spcPct val="0"/>
        </a:spcAft>
        <a:buChar char="•"/>
        <a:defRPr sz="2600">
          <a:solidFill>
            <a:schemeClr val="tx1"/>
          </a:solidFill>
          <a:latin typeface="Arial" charset="0"/>
        </a:defRPr>
      </a:lvl3pPr>
      <a:lvl4pPr marL="1600200" indent="-228600" algn="l" rtl="0" eaLnBrk="0" fontAlgn="base" hangingPunct="0">
        <a:lnSpc>
          <a:spcPct val="95000"/>
        </a:lnSpc>
        <a:spcBef>
          <a:spcPct val="20000"/>
        </a:spcBef>
        <a:spcAft>
          <a:spcPct val="0"/>
        </a:spcAft>
        <a:buChar char="–"/>
        <a:defRPr sz="2400">
          <a:solidFill>
            <a:schemeClr val="tx1"/>
          </a:solidFill>
          <a:latin typeface="Arial" charset="0"/>
        </a:defRPr>
      </a:lvl4pPr>
      <a:lvl5pPr marL="2057400" indent="-228600" algn="l" rtl="0" eaLnBrk="0" fontAlgn="base" hangingPunct="0">
        <a:lnSpc>
          <a:spcPct val="95000"/>
        </a:lnSpc>
        <a:spcBef>
          <a:spcPct val="20000"/>
        </a:spcBef>
        <a:spcAft>
          <a:spcPct val="0"/>
        </a:spcAft>
        <a:buChar char="»"/>
        <a:defRPr sz="2400">
          <a:solidFill>
            <a:schemeClr val="tx1"/>
          </a:solidFill>
          <a:latin typeface="Arial" charset="0"/>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9144000" cy="1155700"/>
          </a:xfrm>
          <a:prstGeom prst="rect">
            <a:avLst/>
          </a:prstGeom>
          <a:solidFill>
            <a:srgbClr val="F2EDD7"/>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body" idx="1"/>
          </p:nvPr>
        </p:nvSpPr>
        <p:spPr bwMode="auto">
          <a:xfrm>
            <a:off x="314325" y="1457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290513" y="0"/>
            <a:ext cx="7777162"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Line 6"/>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295" name="Rectangle 7"/>
          <p:cNvSpPr>
            <a:spLocks noGrp="1" noChangeArrowheads="1"/>
          </p:cNvSpPr>
          <p:nvPr>
            <p:ph type="dt" sz="half" idx="2"/>
          </p:nvPr>
        </p:nvSpPr>
        <p:spPr bwMode="auto">
          <a:xfrm>
            <a:off x="219075"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700"/>
            </a:lvl1pPr>
          </a:lstStyle>
          <a:p>
            <a:pPr fontAlgn="base">
              <a:spcBef>
                <a:spcPct val="0"/>
              </a:spcBef>
              <a:spcAft>
                <a:spcPct val="0"/>
              </a:spcAft>
              <a:defRPr/>
            </a:pPr>
            <a:fld id="{A5F11A01-1511-42DA-9E42-305895BEFC24}" type="datetime1">
              <a:rPr lang="en-US">
                <a:solidFill>
                  <a:srgbClr val="000000"/>
                </a:solidFill>
              </a:rPr>
              <a:pPr fontAlgn="base">
                <a:spcBef>
                  <a:spcPct val="0"/>
                </a:spcBef>
                <a:spcAft>
                  <a:spcPct val="0"/>
                </a:spcAft>
                <a:defRPr/>
              </a:pPr>
              <a:t>9/6/2012</a:t>
            </a:fld>
            <a:endParaRPr lang="en-US" dirty="0">
              <a:solidFill>
                <a:srgbClr val="000000"/>
              </a:solidFill>
            </a:endParaRPr>
          </a:p>
        </p:txBody>
      </p:sp>
      <p:sp>
        <p:nvSpPr>
          <p:cNvPr id="12297" name="Rectangle 9"/>
          <p:cNvSpPr>
            <a:spLocks noGrp="1" noChangeArrowheads="1"/>
          </p:cNvSpPr>
          <p:nvPr>
            <p:ph type="sldNum" sz="quarter" idx="4"/>
          </p:nvPr>
        </p:nvSpPr>
        <p:spPr bwMode="auto">
          <a:xfrm>
            <a:off x="6751638"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700"/>
            </a:lvl1pPr>
          </a:lstStyle>
          <a:p>
            <a:pPr fontAlgn="base">
              <a:spcBef>
                <a:spcPct val="0"/>
              </a:spcBef>
              <a:spcAft>
                <a:spcPct val="0"/>
              </a:spcAft>
              <a:defRPr/>
            </a:pPr>
            <a:fld id="{CA6186AF-F066-4516-8657-DCF71274FB57}"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13" descr="IUhealthHzPMS20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charset="0"/>
        </a:defRPr>
      </a:lvl2pPr>
      <a:lvl3pPr algn="l" rtl="0" eaLnBrk="0" fontAlgn="base" hangingPunct="0">
        <a:spcBef>
          <a:spcPct val="0"/>
        </a:spcBef>
        <a:spcAft>
          <a:spcPct val="0"/>
        </a:spcAft>
        <a:defRPr sz="4000">
          <a:solidFill>
            <a:schemeClr val="tx2"/>
          </a:solidFill>
          <a:latin typeface="Times New Roman" charset="0"/>
        </a:defRPr>
      </a:lvl3pPr>
      <a:lvl4pPr algn="l" rtl="0" eaLnBrk="0" fontAlgn="base" hangingPunct="0">
        <a:spcBef>
          <a:spcPct val="0"/>
        </a:spcBef>
        <a:spcAft>
          <a:spcPct val="0"/>
        </a:spcAft>
        <a:defRPr sz="4000">
          <a:solidFill>
            <a:schemeClr val="tx2"/>
          </a:solidFill>
          <a:latin typeface="Times New Roman" charset="0"/>
        </a:defRPr>
      </a:lvl4pPr>
      <a:lvl5pPr algn="l" rtl="0" eaLnBrk="0" fontAlgn="base" hangingPunct="0">
        <a:spcBef>
          <a:spcPct val="0"/>
        </a:spcBef>
        <a:spcAft>
          <a:spcPct val="0"/>
        </a:spcAft>
        <a:defRPr sz="4000">
          <a:solidFill>
            <a:schemeClr val="tx2"/>
          </a:solidFill>
          <a:latin typeface="Times New Roman"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9144000" cy="1155700"/>
          </a:xfrm>
          <a:prstGeom prst="rect">
            <a:avLst/>
          </a:prstGeom>
          <a:solidFill>
            <a:srgbClr val="F2EDD7"/>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body" idx="1"/>
          </p:nvPr>
        </p:nvSpPr>
        <p:spPr bwMode="auto">
          <a:xfrm>
            <a:off x="314325" y="1457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290513" y="0"/>
            <a:ext cx="7777162"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Line 6"/>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295" name="Rectangle 7"/>
          <p:cNvSpPr>
            <a:spLocks noGrp="1" noChangeArrowheads="1"/>
          </p:cNvSpPr>
          <p:nvPr>
            <p:ph type="dt" sz="half" idx="2"/>
          </p:nvPr>
        </p:nvSpPr>
        <p:spPr bwMode="auto">
          <a:xfrm>
            <a:off x="219075"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700"/>
            </a:lvl1pPr>
          </a:lstStyle>
          <a:p>
            <a:pPr fontAlgn="base">
              <a:spcBef>
                <a:spcPct val="0"/>
              </a:spcBef>
              <a:spcAft>
                <a:spcPct val="0"/>
              </a:spcAft>
              <a:defRPr/>
            </a:pPr>
            <a:fld id="{A5F11A01-1511-42DA-9E42-305895BEFC24}" type="datetime1">
              <a:rPr lang="en-US">
                <a:solidFill>
                  <a:srgbClr val="000000"/>
                </a:solidFill>
              </a:rPr>
              <a:pPr fontAlgn="base">
                <a:spcBef>
                  <a:spcPct val="0"/>
                </a:spcBef>
                <a:spcAft>
                  <a:spcPct val="0"/>
                </a:spcAft>
                <a:defRPr/>
              </a:pPr>
              <a:t>9/6/2012</a:t>
            </a:fld>
            <a:endParaRPr lang="en-US" dirty="0">
              <a:solidFill>
                <a:srgbClr val="000000"/>
              </a:solidFill>
            </a:endParaRPr>
          </a:p>
        </p:txBody>
      </p:sp>
      <p:sp>
        <p:nvSpPr>
          <p:cNvPr id="12297" name="Rectangle 9"/>
          <p:cNvSpPr>
            <a:spLocks noGrp="1" noChangeArrowheads="1"/>
          </p:cNvSpPr>
          <p:nvPr>
            <p:ph type="sldNum" sz="quarter" idx="4"/>
          </p:nvPr>
        </p:nvSpPr>
        <p:spPr bwMode="auto">
          <a:xfrm>
            <a:off x="6751638"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700"/>
            </a:lvl1pPr>
          </a:lstStyle>
          <a:p>
            <a:pPr fontAlgn="base">
              <a:spcBef>
                <a:spcPct val="0"/>
              </a:spcBef>
              <a:spcAft>
                <a:spcPct val="0"/>
              </a:spcAft>
              <a:defRPr/>
            </a:pPr>
            <a:fld id="{CA6186AF-F066-4516-8657-DCF71274FB57}"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13" descr="IUhealthHzPMS20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charset="0"/>
        </a:defRPr>
      </a:lvl2pPr>
      <a:lvl3pPr algn="l" rtl="0" eaLnBrk="0" fontAlgn="base" hangingPunct="0">
        <a:spcBef>
          <a:spcPct val="0"/>
        </a:spcBef>
        <a:spcAft>
          <a:spcPct val="0"/>
        </a:spcAft>
        <a:defRPr sz="4000">
          <a:solidFill>
            <a:schemeClr val="tx2"/>
          </a:solidFill>
          <a:latin typeface="Times New Roman" charset="0"/>
        </a:defRPr>
      </a:lvl3pPr>
      <a:lvl4pPr algn="l" rtl="0" eaLnBrk="0" fontAlgn="base" hangingPunct="0">
        <a:spcBef>
          <a:spcPct val="0"/>
        </a:spcBef>
        <a:spcAft>
          <a:spcPct val="0"/>
        </a:spcAft>
        <a:defRPr sz="4000">
          <a:solidFill>
            <a:schemeClr val="tx2"/>
          </a:solidFill>
          <a:latin typeface="Times New Roman" charset="0"/>
        </a:defRPr>
      </a:lvl4pPr>
      <a:lvl5pPr algn="l" rtl="0" eaLnBrk="0" fontAlgn="base" hangingPunct="0">
        <a:spcBef>
          <a:spcPct val="0"/>
        </a:spcBef>
        <a:spcAft>
          <a:spcPct val="0"/>
        </a:spcAft>
        <a:defRPr sz="4000">
          <a:solidFill>
            <a:schemeClr val="tx2"/>
          </a:solidFill>
          <a:latin typeface="Times New Roman"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9144000" cy="1155700"/>
          </a:xfrm>
          <a:prstGeom prst="rect">
            <a:avLst/>
          </a:prstGeom>
          <a:solidFill>
            <a:srgbClr val="F2EDD7"/>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body" idx="1"/>
          </p:nvPr>
        </p:nvSpPr>
        <p:spPr bwMode="auto">
          <a:xfrm>
            <a:off x="314325" y="1457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290513" y="0"/>
            <a:ext cx="7777162"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Line 6"/>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295" name="Rectangle 7"/>
          <p:cNvSpPr>
            <a:spLocks noGrp="1" noChangeArrowheads="1"/>
          </p:cNvSpPr>
          <p:nvPr>
            <p:ph type="dt" sz="half" idx="2"/>
          </p:nvPr>
        </p:nvSpPr>
        <p:spPr bwMode="auto">
          <a:xfrm>
            <a:off x="219075"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700"/>
            </a:lvl1pPr>
          </a:lstStyle>
          <a:p>
            <a:pPr fontAlgn="base">
              <a:spcBef>
                <a:spcPct val="0"/>
              </a:spcBef>
              <a:spcAft>
                <a:spcPct val="0"/>
              </a:spcAft>
              <a:defRPr/>
            </a:pPr>
            <a:fld id="{A5F11A01-1511-42DA-9E42-305895BEFC24}" type="datetime1">
              <a:rPr lang="en-US">
                <a:solidFill>
                  <a:srgbClr val="000000"/>
                </a:solidFill>
              </a:rPr>
              <a:pPr fontAlgn="base">
                <a:spcBef>
                  <a:spcPct val="0"/>
                </a:spcBef>
                <a:spcAft>
                  <a:spcPct val="0"/>
                </a:spcAft>
                <a:defRPr/>
              </a:pPr>
              <a:t>9/6/2012</a:t>
            </a:fld>
            <a:endParaRPr lang="en-US" dirty="0">
              <a:solidFill>
                <a:srgbClr val="000000"/>
              </a:solidFill>
            </a:endParaRPr>
          </a:p>
        </p:txBody>
      </p:sp>
      <p:sp>
        <p:nvSpPr>
          <p:cNvPr id="12297" name="Rectangle 9"/>
          <p:cNvSpPr>
            <a:spLocks noGrp="1" noChangeArrowheads="1"/>
          </p:cNvSpPr>
          <p:nvPr>
            <p:ph type="sldNum" sz="quarter" idx="4"/>
          </p:nvPr>
        </p:nvSpPr>
        <p:spPr bwMode="auto">
          <a:xfrm>
            <a:off x="6751638"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700"/>
            </a:lvl1pPr>
          </a:lstStyle>
          <a:p>
            <a:pPr fontAlgn="base">
              <a:spcBef>
                <a:spcPct val="0"/>
              </a:spcBef>
              <a:spcAft>
                <a:spcPct val="0"/>
              </a:spcAft>
              <a:defRPr/>
            </a:pPr>
            <a:fld id="{CA6186AF-F066-4516-8657-DCF71274FB57}"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13" descr="IUhealthHzPMS20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charset="0"/>
        </a:defRPr>
      </a:lvl2pPr>
      <a:lvl3pPr algn="l" rtl="0" eaLnBrk="0" fontAlgn="base" hangingPunct="0">
        <a:spcBef>
          <a:spcPct val="0"/>
        </a:spcBef>
        <a:spcAft>
          <a:spcPct val="0"/>
        </a:spcAft>
        <a:defRPr sz="4000">
          <a:solidFill>
            <a:schemeClr val="tx2"/>
          </a:solidFill>
          <a:latin typeface="Times New Roman" charset="0"/>
        </a:defRPr>
      </a:lvl3pPr>
      <a:lvl4pPr algn="l" rtl="0" eaLnBrk="0" fontAlgn="base" hangingPunct="0">
        <a:spcBef>
          <a:spcPct val="0"/>
        </a:spcBef>
        <a:spcAft>
          <a:spcPct val="0"/>
        </a:spcAft>
        <a:defRPr sz="4000">
          <a:solidFill>
            <a:schemeClr val="tx2"/>
          </a:solidFill>
          <a:latin typeface="Times New Roman" charset="0"/>
        </a:defRPr>
      </a:lvl4pPr>
      <a:lvl5pPr algn="l" rtl="0" eaLnBrk="0" fontAlgn="base" hangingPunct="0">
        <a:spcBef>
          <a:spcPct val="0"/>
        </a:spcBef>
        <a:spcAft>
          <a:spcPct val="0"/>
        </a:spcAft>
        <a:defRPr sz="4000">
          <a:solidFill>
            <a:schemeClr val="tx2"/>
          </a:solidFill>
          <a:latin typeface="Times New Roman"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9144000" cy="1155700"/>
          </a:xfrm>
          <a:prstGeom prst="rect">
            <a:avLst/>
          </a:prstGeom>
          <a:solidFill>
            <a:srgbClr val="F2EDD7"/>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body" idx="1"/>
          </p:nvPr>
        </p:nvSpPr>
        <p:spPr bwMode="auto">
          <a:xfrm>
            <a:off x="314325" y="1457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290513" y="0"/>
            <a:ext cx="7777162"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Line 6"/>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295" name="Rectangle 7"/>
          <p:cNvSpPr>
            <a:spLocks noGrp="1" noChangeArrowheads="1"/>
          </p:cNvSpPr>
          <p:nvPr>
            <p:ph type="dt" sz="half" idx="2"/>
          </p:nvPr>
        </p:nvSpPr>
        <p:spPr bwMode="auto">
          <a:xfrm>
            <a:off x="219075"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700"/>
            </a:lvl1pPr>
          </a:lstStyle>
          <a:p>
            <a:pPr fontAlgn="base">
              <a:spcBef>
                <a:spcPct val="0"/>
              </a:spcBef>
              <a:spcAft>
                <a:spcPct val="0"/>
              </a:spcAft>
              <a:defRPr/>
            </a:pPr>
            <a:fld id="{A5F11A01-1511-42DA-9E42-305895BEFC24}" type="datetime1">
              <a:rPr lang="en-US">
                <a:solidFill>
                  <a:srgbClr val="000000"/>
                </a:solidFill>
              </a:rPr>
              <a:pPr fontAlgn="base">
                <a:spcBef>
                  <a:spcPct val="0"/>
                </a:spcBef>
                <a:spcAft>
                  <a:spcPct val="0"/>
                </a:spcAft>
                <a:defRPr/>
              </a:pPr>
              <a:t>9/6/2012</a:t>
            </a:fld>
            <a:endParaRPr lang="en-US" dirty="0">
              <a:solidFill>
                <a:srgbClr val="000000"/>
              </a:solidFill>
            </a:endParaRPr>
          </a:p>
        </p:txBody>
      </p:sp>
      <p:sp>
        <p:nvSpPr>
          <p:cNvPr id="12297" name="Rectangle 9"/>
          <p:cNvSpPr>
            <a:spLocks noGrp="1" noChangeArrowheads="1"/>
          </p:cNvSpPr>
          <p:nvPr>
            <p:ph type="sldNum" sz="quarter" idx="4"/>
          </p:nvPr>
        </p:nvSpPr>
        <p:spPr bwMode="auto">
          <a:xfrm>
            <a:off x="6751638"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700"/>
            </a:lvl1pPr>
          </a:lstStyle>
          <a:p>
            <a:pPr fontAlgn="base">
              <a:spcBef>
                <a:spcPct val="0"/>
              </a:spcBef>
              <a:spcAft>
                <a:spcPct val="0"/>
              </a:spcAft>
              <a:defRPr/>
            </a:pPr>
            <a:fld id="{CA6186AF-F066-4516-8657-DCF71274FB57}"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13" descr="IUhealthHzPMS20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charset="0"/>
        </a:defRPr>
      </a:lvl2pPr>
      <a:lvl3pPr algn="l" rtl="0" eaLnBrk="0" fontAlgn="base" hangingPunct="0">
        <a:spcBef>
          <a:spcPct val="0"/>
        </a:spcBef>
        <a:spcAft>
          <a:spcPct val="0"/>
        </a:spcAft>
        <a:defRPr sz="4000">
          <a:solidFill>
            <a:schemeClr val="tx2"/>
          </a:solidFill>
          <a:latin typeface="Times New Roman" charset="0"/>
        </a:defRPr>
      </a:lvl3pPr>
      <a:lvl4pPr algn="l" rtl="0" eaLnBrk="0" fontAlgn="base" hangingPunct="0">
        <a:spcBef>
          <a:spcPct val="0"/>
        </a:spcBef>
        <a:spcAft>
          <a:spcPct val="0"/>
        </a:spcAft>
        <a:defRPr sz="4000">
          <a:solidFill>
            <a:schemeClr val="tx2"/>
          </a:solidFill>
          <a:latin typeface="Times New Roman" charset="0"/>
        </a:defRPr>
      </a:lvl4pPr>
      <a:lvl5pPr algn="l" rtl="0" eaLnBrk="0" fontAlgn="base" hangingPunct="0">
        <a:spcBef>
          <a:spcPct val="0"/>
        </a:spcBef>
        <a:spcAft>
          <a:spcPct val="0"/>
        </a:spcAft>
        <a:defRPr sz="4000">
          <a:solidFill>
            <a:schemeClr val="tx2"/>
          </a:solidFill>
          <a:latin typeface="Times New Roman"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9144000" cy="1155700"/>
          </a:xfrm>
          <a:prstGeom prst="rect">
            <a:avLst/>
          </a:prstGeom>
          <a:solidFill>
            <a:srgbClr val="F2EDD7"/>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body" idx="1"/>
          </p:nvPr>
        </p:nvSpPr>
        <p:spPr bwMode="auto">
          <a:xfrm>
            <a:off x="314325" y="1457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290513" y="0"/>
            <a:ext cx="7777162"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Line 6"/>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295" name="Rectangle 7"/>
          <p:cNvSpPr>
            <a:spLocks noGrp="1" noChangeArrowheads="1"/>
          </p:cNvSpPr>
          <p:nvPr>
            <p:ph type="dt" sz="half" idx="2"/>
          </p:nvPr>
        </p:nvSpPr>
        <p:spPr bwMode="auto">
          <a:xfrm>
            <a:off x="219075"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700"/>
            </a:lvl1pPr>
          </a:lstStyle>
          <a:p>
            <a:pPr fontAlgn="base">
              <a:spcBef>
                <a:spcPct val="0"/>
              </a:spcBef>
              <a:spcAft>
                <a:spcPct val="0"/>
              </a:spcAft>
              <a:defRPr/>
            </a:pPr>
            <a:fld id="{A5F11A01-1511-42DA-9E42-305895BEFC24}" type="datetime1">
              <a:rPr lang="en-US">
                <a:solidFill>
                  <a:srgbClr val="000000"/>
                </a:solidFill>
              </a:rPr>
              <a:pPr fontAlgn="base">
                <a:spcBef>
                  <a:spcPct val="0"/>
                </a:spcBef>
                <a:spcAft>
                  <a:spcPct val="0"/>
                </a:spcAft>
                <a:defRPr/>
              </a:pPr>
              <a:t>9/6/2012</a:t>
            </a:fld>
            <a:endParaRPr lang="en-US" dirty="0">
              <a:solidFill>
                <a:srgbClr val="000000"/>
              </a:solidFill>
            </a:endParaRPr>
          </a:p>
        </p:txBody>
      </p:sp>
      <p:sp>
        <p:nvSpPr>
          <p:cNvPr id="12297" name="Rectangle 9"/>
          <p:cNvSpPr>
            <a:spLocks noGrp="1" noChangeArrowheads="1"/>
          </p:cNvSpPr>
          <p:nvPr>
            <p:ph type="sldNum" sz="quarter" idx="4"/>
          </p:nvPr>
        </p:nvSpPr>
        <p:spPr bwMode="auto">
          <a:xfrm>
            <a:off x="6751638"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700"/>
            </a:lvl1pPr>
          </a:lstStyle>
          <a:p>
            <a:pPr fontAlgn="base">
              <a:spcBef>
                <a:spcPct val="0"/>
              </a:spcBef>
              <a:spcAft>
                <a:spcPct val="0"/>
              </a:spcAft>
              <a:defRPr/>
            </a:pPr>
            <a:fld id="{CA6186AF-F066-4516-8657-DCF71274FB57}"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13" descr="IUhealthHzPMS20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charset="0"/>
        </a:defRPr>
      </a:lvl2pPr>
      <a:lvl3pPr algn="l" rtl="0" eaLnBrk="0" fontAlgn="base" hangingPunct="0">
        <a:spcBef>
          <a:spcPct val="0"/>
        </a:spcBef>
        <a:spcAft>
          <a:spcPct val="0"/>
        </a:spcAft>
        <a:defRPr sz="4000">
          <a:solidFill>
            <a:schemeClr val="tx2"/>
          </a:solidFill>
          <a:latin typeface="Times New Roman" charset="0"/>
        </a:defRPr>
      </a:lvl3pPr>
      <a:lvl4pPr algn="l" rtl="0" eaLnBrk="0" fontAlgn="base" hangingPunct="0">
        <a:spcBef>
          <a:spcPct val="0"/>
        </a:spcBef>
        <a:spcAft>
          <a:spcPct val="0"/>
        </a:spcAft>
        <a:defRPr sz="4000">
          <a:solidFill>
            <a:schemeClr val="tx2"/>
          </a:solidFill>
          <a:latin typeface="Times New Roman" charset="0"/>
        </a:defRPr>
      </a:lvl4pPr>
      <a:lvl5pPr algn="l" rtl="0" eaLnBrk="0" fontAlgn="base" hangingPunct="0">
        <a:spcBef>
          <a:spcPct val="0"/>
        </a:spcBef>
        <a:spcAft>
          <a:spcPct val="0"/>
        </a:spcAft>
        <a:defRPr sz="4000">
          <a:solidFill>
            <a:schemeClr val="tx2"/>
          </a:solidFill>
          <a:latin typeface="Times New Roman"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9144000" cy="1155700"/>
          </a:xfrm>
          <a:prstGeom prst="rect">
            <a:avLst/>
          </a:prstGeom>
          <a:solidFill>
            <a:srgbClr val="F2EDD7"/>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body" idx="1"/>
          </p:nvPr>
        </p:nvSpPr>
        <p:spPr bwMode="auto">
          <a:xfrm>
            <a:off x="314325" y="1457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290513" y="0"/>
            <a:ext cx="7777162"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Line 6"/>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295" name="Rectangle 7"/>
          <p:cNvSpPr>
            <a:spLocks noGrp="1" noChangeArrowheads="1"/>
          </p:cNvSpPr>
          <p:nvPr>
            <p:ph type="dt" sz="half" idx="2"/>
          </p:nvPr>
        </p:nvSpPr>
        <p:spPr bwMode="auto">
          <a:xfrm>
            <a:off x="219075"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700"/>
            </a:lvl1pPr>
          </a:lstStyle>
          <a:p>
            <a:pPr fontAlgn="base">
              <a:spcBef>
                <a:spcPct val="0"/>
              </a:spcBef>
              <a:spcAft>
                <a:spcPct val="0"/>
              </a:spcAft>
              <a:defRPr/>
            </a:pPr>
            <a:fld id="{A5F11A01-1511-42DA-9E42-305895BEFC24}" type="datetime1">
              <a:rPr lang="en-US">
                <a:solidFill>
                  <a:srgbClr val="000000"/>
                </a:solidFill>
              </a:rPr>
              <a:pPr fontAlgn="base">
                <a:spcBef>
                  <a:spcPct val="0"/>
                </a:spcBef>
                <a:spcAft>
                  <a:spcPct val="0"/>
                </a:spcAft>
                <a:defRPr/>
              </a:pPr>
              <a:t>9/6/2012</a:t>
            </a:fld>
            <a:endParaRPr lang="en-US" dirty="0">
              <a:solidFill>
                <a:srgbClr val="000000"/>
              </a:solidFill>
            </a:endParaRPr>
          </a:p>
        </p:txBody>
      </p:sp>
      <p:sp>
        <p:nvSpPr>
          <p:cNvPr id="12297" name="Rectangle 9"/>
          <p:cNvSpPr>
            <a:spLocks noGrp="1" noChangeArrowheads="1"/>
          </p:cNvSpPr>
          <p:nvPr>
            <p:ph type="sldNum" sz="quarter" idx="4"/>
          </p:nvPr>
        </p:nvSpPr>
        <p:spPr bwMode="auto">
          <a:xfrm>
            <a:off x="6751638"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700"/>
            </a:lvl1pPr>
          </a:lstStyle>
          <a:p>
            <a:pPr fontAlgn="base">
              <a:spcBef>
                <a:spcPct val="0"/>
              </a:spcBef>
              <a:spcAft>
                <a:spcPct val="0"/>
              </a:spcAft>
              <a:defRPr/>
            </a:pPr>
            <a:fld id="{CA6186AF-F066-4516-8657-DCF71274FB57}"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13" descr="IUhealthHzPMS20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charset="0"/>
        </a:defRPr>
      </a:lvl2pPr>
      <a:lvl3pPr algn="l" rtl="0" eaLnBrk="0" fontAlgn="base" hangingPunct="0">
        <a:spcBef>
          <a:spcPct val="0"/>
        </a:spcBef>
        <a:spcAft>
          <a:spcPct val="0"/>
        </a:spcAft>
        <a:defRPr sz="4000">
          <a:solidFill>
            <a:schemeClr val="tx2"/>
          </a:solidFill>
          <a:latin typeface="Times New Roman" charset="0"/>
        </a:defRPr>
      </a:lvl3pPr>
      <a:lvl4pPr algn="l" rtl="0" eaLnBrk="0" fontAlgn="base" hangingPunct="0">
        <a:spcBef>
          <a:spcPct val="0"/>
        </a:spcBef>
        <a:spcAft>
          <a:spcPct val="0"/>
        </a:spcAft>
        <a:defRPr sz="4000">
          <a:solidFill>
            <a:schemeClr val="tx2"/>
          </a:solidFill>
          <a:latin typeface="Times New Roman" charset="0"/>
        </a:defRPr>
      </a:lvl4pPr>
      <a:lvl5pPr algn="l" rtl="0" eaLnBrk="0" fontAlgn="base" hangingPunct="0">
        <a:spcBef>
          <a:spcPct val="0"/>
        </a:spcBef>
        <a:spcAft>
          <a:spcPct val="0"/>
        </a:spcAft>
        <a:defRPr sz="4000">
          <a:solidFill>
            <a:schemeClr val="tx2"/>
          </a:solidFill>
          <a:latin typeface="Times New Roman"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9144000" cy="1155700"/>
          </a:xfrm>
          <a:prstGeom prst="rect">
            <a:avLst/>
          </a:prstGeom>
          <a:solidFill>
            <a:srgbClr val="F2EDD7"/>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body" idx="1"/>
          </p:nvPr>
        </p:nvSpPr>
        <p:spPr bwMode="auto">
          <a:xfrm>
            <a:off x="314325" y="1457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290513" y="0"/>
            <a:ext cx="7777162"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Line 6"/>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295" name="Rectangle 7"/>
          <p:cNvSpPr>
            <a:spLocks noGrp="1" noChangeArrowheads="1"/>
          </p:cNvSpPr>
          <p:nvPr>
            <p:ph type="dt" sz="half" idx="2"/>
          </p:nvPr>
        </p:nvSpPr>
        <p:spPr bwMode="auto">
          <a:xfrm>
            <a:off x="219075"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700"/>
            </a:lvl1pPr>
          </a:lstStyle>
          <a:p>
            <a:pPr fontAlgn="base">
              <a:spcBef>
                <a:spcPct val="0"/>
              </a:spcBef>
              <a:spcAft>
                <a:spcPct val="0"/>
              </a:spcAft>
              <a:defRPr/>
            </a:pPr>
            <a:fld id="{A5F11A01-1511-42DA-9E42-305895BEFC24}" type="datetime1">
              <a:rPr lang="en-US">
                <a:solidFill>
                  <a:srgbClr val="000000"/>
                </a:solidFill>
              </a:rPr>
              <a:pPr fontAlgn="base">
                <a:spcBef>
                  <a:spcPct val="0"/>
                </a:spcBef>
                <a:spcAft>
                  <a:spcPct val="0"/>
                </a:spcAft>
                <a:defRPr/>
              </a:pPr>
              <a:t>9/6/2012</a:t>
            </a:fld>
            <a:endParaRPr lang="en-US" dirty="0">
              <a:solidFill>
                <a:srgbClr val="000000"/>
              </a:solidFill>
            </a:endParaRPr>
          </a:p>
        </p:txBody>
      </p:sp>
      <p:sp>
        <p:nvSpPr>
          <p:cNvPr id="12297" name="Rectangle 9"/>
          <p:cNvSpPr>
            <a:spLocks noGrp="1" noChangeArrowheads="1"/>
          </p:cNvSpPr>
          <p:nvPr>
            <p:ph type="sldNum" sz="quarter" idx="4"/>
          </p:nvPr>
        </p:nvSpPr>
        <p:spPr bwMode="auto">
          <a:xfrm>
            <a:off x="6751638" y="6715125"/>
            <a:ext cx="2133600" cy="133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700"/>
            </a:lvl1pPr>
          </a:lstStyle>
          <a:p>
            <a:pPr fontAlgn="base">
              <a:spcBef>
                <a:spcPct val="0"/>
              </a:spcBef>
              <a:spcAft>
                <a:spcPct val="0"/>
              </a:spcAft>
              <a:defRPr/>
            </a:pPr>
            <a:fld id="{CA6186AF-F066-4516-8657-DCF71274FB57}"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13" descr="IUhealthHzPMS20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charset="0"/>
        </a:defRPr>
      </a:lvl2pPr>
      <a:lvl3pPr algn="l" rtl="0" eaLnBrk="0" fontAlgn="base" hangingPunct="0">
        <a:spcBef>
          <a:spcPct val="0"/>
        </a:spcBef>
        <a:spcAft>
          <a:spcPct val="0"/>
        </a:spcAft>
        <a:defRPr sz="4000">
          <a:solidFill>
            <a:schemeClr val="tx2"/>
          </a:solidFill>
          <a:latin typeface="Times New Roman" charset="0"/>
        </a:defRPr>
      </a:lvl3pPr>
      <a:lvl4pPr algn="l" rtl="0" eaLnBrk="0" fontAlgn="base" hangingPunct="0">
        <a:spcBef>
          <a:spcPct val="0"/>
        </a:spcBef>
        <a:spcAft>
          <a:spcPct val="0"/>
        </a:spcAft>
        <a:defRPr sz="4000">
          <a:solidFill>
            <a:schemeClr val="tx2"/>
          </a:solidFill>
          <a:latin typeface="Times New Roman" charset="0"/>
        </a:defRPr>
      </a:lvl4pPr>
      <a:lvl5pPr algn="l" rtl="0" eaLnBrk="0" fontAlgn="base" hangingPunct="0">
        <a:spcBef>
          <a:spcPct val="0"/>
        </a:spcBef>
        <a:spcAft>
          <a:spcPct val="0"/>
        </a:spcAft>
        <a:defRPr sz="4000">
          <a:solidFill>
            <a:schemeClr val="tx2"/>
          </a:solidFill>
          <a:latin typeface="Times New Roman"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image" Target="../media/image32.jpeg"/><Relationship Id="rId5" Type="http://schemas.openxmlformats.org/officeDocument/2006/relationships/image" Target="../media/image31.gif"/><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34.jpeg"/><Relationship Id="rId7" Type="http://schemas.openxmlformats.org/officeDocument/2006/relationships/image" Target="../media/image38.gif"/><Relationship Id="rId2" Type="http://schemas.openxmlformats.org/officeDocument/2006/relationships/notesSlide" Target="../notesSlides/notesSlide35.xml"/><Relationship Id="rId1" Type="http://schemas.openxmlformats.org/officeDocument/2006/relationships/slideLayout" Target="../slideLayouts/slideLayout26.xml"/><Relationship Id="rId6" Type="http://schemas.openxmlformats.org/officeDocument/2006/relationships/image" Target="../media/image37.jpeg"/><Relationship Id="rId5" Type="http://schemas.openxmlformats.org/officeDocument/2006/relationships/image" Target="../media/image36.gif"/><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6.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6.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5.xml"/><Relationship Id="rId1" Type="http://schemas.openxmlformats.org/officeDocument/2006/relationships/slideLayout" Target="../slideLayouts/slideLayout22.xml"/><Relationship Id="rId5" Type="http://schemas.openxmlformats.org/officeDocument/2006/relationships/image" Target="../media/image58.jpeg"/><Relationship Id="rId4" Type="http://schemas.openxmlformats.org/officeDocument/2006/relationships/image" Target="../media/image57.jpeg"/></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2819400"/>
            <a:ext cx="7162800" cy="2123658"/>
          </a:xfrm>
          <a:prstGeom prst="rect">
            <a:avLst/>
          </a:prstGeom>
          <a:noFill/>
        </p:spPr>
        <p:txBody>
          <a:bodyPr wrap="square" rtlCol="0">
            <a:spAutoFit/>
          </a:bodyPr>
          <a:lstStyle/>
          <a:p>
            <a:pPr algn="ctr"/>
            <a:r>
              <a:rPr lang="en-US" sz="6600" b="1" dirty="0" smtClean="0"/>
              <a:t>The presentation will begin shortly.</a:t>
            </a:r>
            <a:endParaRPr lang="en-US" sz="6600" b="1" dirty="0"/>
          </a:p>
        </p:txBody>
      </p:sp>
      <p:pic>
        <p:nvPicPr>
          <p:cNvPr id="1025" name="Picture 1" descr="http://images.magnetmail.net/images/clients/AHA_HRET1/HPOE_Logo/HPOE_logo.gif"/>
          <p:cNvPicPr>
            <a:picLocks noChangeAspect="1" noChangeArrowheads="1"/>
          </p:cNvPicPr>
          <p:nvPr/>
        </p:nvPicPr>
        <p:blipFill>
          <a:blip r:embed="rId2" cstate="print"/>
          <a:srcRect/>
          <a:stretch>
            <a:fillRect/>
          </a:stretch>
        </p:blipFill>
        <p:spPr bwMode="auto">
          <a:xfrm>
            <a:off x="762000" y="5915025"/>
            <a:ext cx="2286000" cy="942975"/>
          </a:xfrm>
          <a:prstGeom prst="rect">
            <a:avLst/>
          </a:prstGeom>
          <a:noFill/>
        </p:spPr>
      </p:pic>
      <p:pic>
        <p:nvPicPr>
          <p:cNvPr id="6" name="Picture 5" descr="2012 Webinar Logo.jpg"/>
          <p:cNvPicPr>
            <a:picLocks noChangeAspect="1"/>
          </p:cNvPicPr>
          <p:nvPr/>
        </p:nvPicPr>
        <p:blipFill>
          <a:blip r:embed="rId3" cstate="print"/>
          <a:stretch>
            <a:fillRect/>
          </a:stretch>
        </p:blipFill>
        <p:spPr>
          <a:xfrm>
            <a:off x="762000" y="381000"/>
            <a:ext cx="7620000" cy="1905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14060" y="6070282"/>
            <a:ext cx="2567940" cy="6324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10</a:t>
            </a:fld>
            <a:endParaRPr lang="en-US"/>
          </a:p>
        </p:txBody>
      </p:sp>
      <p:pic>
        <p:nvPicPr>
          <p:cNvPr id="5" name="Picture 2"/>
          <p:cNvPicPr>
            <a:picLocks noGrp="1" noChangeAspect="1" noChangeArrowheads="1"/>
          </p:cNvPicPr>
          <p:nvPr>
            <p:ph idx="1"/>
          </p:nvPr>
        </p:nvPicPr>
        <p:blipFill>
          <a:blip r:embed="rId3" cstate="print"/>
          <a:srcRect/>
          <a:stretch>
            <a:fillRect/>
          </a:stretch>
        </p:blipFill>
        <p:spPr bwMode="auto">
          <a:xfrm>
            <a:off x="152400" y="533400"/>
            <a:ext cx="8839199" cy="618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11</a:t>
            </a:fld>
            <a:endParaRPr lang="en-US"/>
          </a:p>
        </p:txBody>
      </p:sp>
      <p:pic>
        <p:nvPicPr>
          <p:cNvPr id="5" name="Picture 2"/>
          <p:cNvPicPr>
            <a:picLocks noGrp="1" noChangeAspect="1" noChangeArrowheads="1"/>
          </p:cNvPicPr>
          <p:nvPr>
            <p:ph idx="1"/>
          </p:nvPr>
        </p:nvPicPr>
        <p:blipFill>
          <a:blip r:embed="rId3" cstate="print"/>
          <a:srcRect/>
          <a:stretch>
            <a:fillRect/>
          </a:stretch>
        </p:blipFill>
        <p:spPr bwMode="auto">
          <a:xfrm>
            <a:off x="152400" y="533400"/>
            <a:ext cx="8839200" cy="618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12</a:t>
            </a:fld>
            <a:endParaRPr lang="en-US"/>
          </a:p>
        </p:txBody>
      </p:sp>
      <p:pic>
        <p:nvPicPr>
          <p:cNvPr id="5" name="Picture 2"/>
          <p:cNvPicPr>
            <a:picLocks noGrp="1" noChangeAspect="1" noChangeArrowheads="1"/>
          </p:cNvPicPr>
          <p:nvPr>
            <p:ph idx="1"/>
          </p:nvPr>
        </p:nvPicPr>
        <p:blipFill>
          <a:blip r:embed="rId3" cstate="print"/>
          <a:srcRect/>
          <a:stretch>
            <a:fillRect/>
          </a:stretch>
        </p:blipFill>
        <p:spPr bwMode="auto">
          <a:xfrm>
            <a:off x="152400" y="533400"/>
            <a:ext cx="8839199" cy="618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lstStyle/>
          <a:p>
            <a:r>
              <a:rPr lang="en-US" b="1" dirty="0" smtClean="0"/>
              <a:t>Executive Leadership Council</a:t>
            </a:r>
            <a:br>
              <a:rPr lang="en-US" b="1" dirty="0" smtClean="0"/>
            </a:br>
            <a:r>
              <a:rPr lang="en-US" b="1" dirty="0" smtClean="0"/>
              <a:t>Diversity Leadership Council</a:t>
            </a:r>
            <a:endParaRPr lang="en-US" b="1" dirty="0"/>
          </a:p>
        </p:txBody>
      </p:sp>
      <p:sp>
        <p:nvSpPr>
          <p:cNvPr id="3" name="Content Placeholder 2"/>
          <p:cNvSpPr>
            <a:spLocks noGrp="1"/>
          </p:cNvSpPr>
          <p:nvPr>
            <p:ph idx="1"/>
          </p:nvPr>
        </p:nvSpPr>
        <p:spPr>
          <a:xfrm>
            <a:off x="457200" y="2057400"/>
            <a:ext cx="8229600" cy="4068763"/>
          </a:xfrm>
        </p:spPr>
        <p:txBody>
          <a:bodyPr/>
          <a:lstStyle/>
          <a:p>
            <a:pPr algn="ctr">
              <a:buNone/>
            </a:pPr>
            <a:r>
              <a:rPr lang="en-US" b="1" u="sng" dirty="0" smtClean="0"/>
              <a:t>Diversity and Inclusion at Rush</a:t>
            </a:r>
          </a:p>
          <a:p>
            <a:pPr algn="ctr">
              <a:buNone/>
            </a:pPr>
            <a:r>
              <a:rPr lang="en-US" sz="2800" i="1" dirty="0" smtClean="0"/>
              <a:t>Charting the path 2012 – 2016</a:t>
            </a:r>
          </a:p>
          <a:p>
            <a:pPr>
              <a:buNone/>
            </a:pPr>
            <a:r>
              <a:rPr lang="en-US" dirty="0" smtClean="0"/>
              <a:t>						</a:t>
            </a:r>
            <a:r>
              <a:rPr lang="en-US" b="1" u="sng" dirty="0" smtClean="0"/>
              <a:t>Key components:</a:t>
            </a:r>
          </a:p>
          <a:p>
            <a:pPr>
              <a:buNone/>
            </a:pPr>
            <a:r>
              <a:rPr lang="en-US" dirty="0" smtClean="0"/>
              <a:t>		Commitment </a:t>
            </a:r>
          </a:p>
          <a:p>
            <a:pPr lvl="1">
              <a:buNone/>
            </a:pPr>
            <a:r>
              <a:rPr lang="en-US" dirty="0" smtClean="0"/>
              <a:t>Metrics</a:t>
            </a:r>
          </a:p>
          <a:p>
            <a:pPr lvl="1">
              <a:buNone/>
            </a:pPr>
            <a:r>
              <a:rPr lang="en-US" dirty="0" smtClean="0"/>
              <a:t>Accountability</a:t>
            </a:r>
          </a:p>
          <a:p>
            <a:pPr lvl="1">
              <a:buNone/>
            </a:pPr>
            <a:r>
              <a:rPr lang="en-US" dirty="0" smtClean="0"/>
              <a:t>Communication</a:t>
            </a:r>
          </a:p>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13</a:t>
            </a:fld>
            <a:endParaRPr lang="en-US"/>
          </a:p>
        </p:txBody>
      </p:sp>
      <p:sp>
        <p:nvSpPr>
          <p:cNvPr id="5" name="Rectangle 4"/>
          <p:cNvSpPr/>
          <p:nvPr/>
        </p:nvSpPr>
        <p:spPr>
          <a:xfrm>
            <a:off x="609600" y="1752600"/>
            <a:ext cx="80772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14</a:t>
            </a:fld>
            <a:endParaRPr lang="en-US"/>
          </a:p>
        </p:txBody>
      </p:sp>
      <p:pic>
        <p:nvPicPr>
          <p:cNvPr id="66562" name="Picture 2"/>
          <p:cNvPicPr>
            <a:picLocks noGrp="1" noChangeAspect="1" noChangeArrowheads="1"/>
          </p:cNvPicPr>
          <p:nvPr>
            <p:ph idx="1"/>
          </p:nvPr>
        </p:nvPicPr>
        <p:blipFill>
          <a:blip r:embed="rId3" cstate="print"/>
          <a:srcRect/>
          <a:stretch>
            <a:fillRect/>
          </a:stretch>
        </p:blipFill>
        <p:spPr bwMode="auto">
          <a:xfrm>
            <a:off x="457200" y="533400"/>
            <a:ext cx="8534400" cy="618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15</a:t>
            </a:fld>
            <a:endParaRPr lang="en-US"/>
          </a:p>
        </p:txBody>
      </p:sp>
      <p:pic>
        <p:nvPicPr>
          <p:cNvPr id="67586" name="Picture 2"/>
          <p:cNvPicPr>
            <a:picLocks noGrp="1" noChangeAspect="1" noChangeArrowheads="1"/>
          </p:cNvPicPr>
          <p:nvPr>
            <p:ph idx="1"/>
          </p:nvPr>
        </p:nvPicPr>
        <p:blipFill>
          <a:blip r:embed="rId3" cstate="print"/>
          <a:srcRect/>
          <a:stretch>
            <a:fillRect/>
          </a:stretch>
        </p:blipFill>
        <p:spPr bwMode="auto">
          <a:xfrm>
            <a:off x="228600" y="533400"/>
            <a:ext cx="8762999"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smtClean="0">
                <a:solidFill>
                  <a:schemeClr val="tx2"/>
                </a:solidFill>
              </a:rPr>
              <a:t/>
            </a:r>
            <a:br>
              <a:rPr lang="en-US" dirty="0" smtClean="0">
                <a:solidFill>
                  <a:schemeClr val="tx2"/>
                </a:solidFill>
              </a:rPr>
            </a:br>
            <a:r>
              <a:rPr lang="en-US" dirty="0" smtClean="0">
                <a:solidFill>
                  <a:schemeClr val="tx2"/>
                </a:solidFill>
              </a:rPr>
              <a:t>Rush Vision for Diversity &amp;Inclusion</a:t>
            </a:r>
            <a:br>
              <a:rPr lang="en-US" dirty="0" smtClean="0">
                <a:solidFill>
                  <a:schemeClr val="tx2"/>
                </a:solidFill>
              </a:rPr>
            </a:br>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16</a:t>
            </a:fld>
            <a:endParaRPr lang="en-US"/>
          </a:p>
        </p:txBody>
      </p:sp>
      <p:sp>
        <p:nvSpPr>
          <p:cNvPr id="6" name="Rectangle 3"/>
          <p:cNvSpPr>
            <a:spLocks noGrp="1" noChangeArrowheads="1"/>
          </p:cNvSpPr>
          <p:nvPr>
            <p:ph idx="1"/>
          </p:nvPr>
        </p:nvSpPr>
        <p:spPr bwMode="auto">
          <a:xfrm>
            <a:off x="457200" y="1600200"/>
            <a:ext cx="8229600" cy="4756150"/>
          </a:xfrm>
        </p:spPr>
        <p:txBody>
          <a:bodyPr/>
          <a:lstStyle/>
          <a:p>
            <a:pPr marL="0" indent="0">
              <a:buFontTx/>
              <a:buNone/>
              <a:defRPr/>
            </a:pPr>
            <a:r>
              <a:rPr lang="en-US" sz="2000" b="1" dirty="0" smtClean="0"/>
              <a:t>Rush University Medical Center will be a diverse and inclusive patient care, educational, research and community service institution of the highest caliber.</a:t>
            </a:r>
            <a:endParaRPr lang="en-US" sz="2000" dirty="0" smtClean="0"/>
          </a:p>
          <a:p>
            <a:pPr>
              <a:buFontTx/>
              <a:buNone/>
              <a:defRPr/>
            </a:pPr>
            <a:r>
              <a:rPr lang="en-US" sz="2000" b="1" dirty="0" smtClean="0"/>
              <a:t> </a:t>
            </a:r>
            <a:endParaRPr lang="en-US" sz="2000" dirty="0" smtClean="0"/>
          </a:p>
          <a:p>
            <a:pPr>
              <a:buFontTx/>
              <a:buNone/>
              <a:defRPr/>
            </a:pPr>
            <a:r>
              <a:rPr lang="en-US" sz="2000" u="sng" dirty="0" smtClean="0"/>
              <a:t>As evidenced by: </a:t>
            </a:r>
          </a:p>
          <a:p>
            <a:pPr>
              <a:defRPr/>
            </a:pPr>
            <a:r>
              <a:rPr lang="en-US" sz="2000" dirty="0" smtClean="0"/>
              <a:t>A commitment to diversity as a valued component of our organizational strategy.</a:t>
            </a:r>
          </a:p>
          <a:p>
            <a:pPr>
              <a:defRPr/>
            </a:pPr>
            <a:r>
              <a:rPr lang="en-US" sz="2000" dirty="0" smtClean="0"/>
              <a:t>A dedication to achieving a workforce, faculty, and student body that is reflective of the communities, patients and region we serve, and is demonstrated through the behaviors of the entire organization.</a:t>
            </a:r>
          </a:p>
          <a:p>
            <a:pPr>
              <a:defRPr/>
            </a:pPr>
            <a:r>
              <a:rPr lang="en-US" sz="2000" dirty="0" smtClean="0"/>
              <a:t>A culture of excellence that fosters an environment of equality and respect for those who work at Rush, those whom we care for, those whom we educate, those who benefit from the scientific advances we achieve, and those with whom we interact in our surrounding communities.</a:t>
            </a:r>
          </a:p>
          <a:p>
            <a:pPr marL="1588" indent="-1588" algn="just">
              <a:lnSpc>
                <a:spcPct val="90000"/>
              </a:lnSpc>
              <a:spcBef>
                <a:spcPts val="1200"/>
              </a:spcBef>
              <a:buFontTx/>
              <a:buNone/>
              <a:defRPr/>
            </a:pPr>
            <a:endParaRPr lang="en-US" sz="2000" b="1" u="sng"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17</a:t>
            </a:fld>
            <a:endParaRPr lang="en-US"/>
          </a:p>
        </p:txBody>
      </p:sp>
      <p:pic>
        <p:nvPicPr>
          <p:cNvPr id="64514" name="Picture 2"/>
          <p:cNvPicPr>
            <a:picLocks noGrp="1" noChangeAspect="1" noChangeArrowheads="1"/>
          </p:cNvPicPr>
          <p:nvPr>
            <p:ph idx="1"/>
          </p:nvPr>
        </p:nvPicPr>
        <p:blipFill>
          <a:blip r:embed="rId3" cstate="print"/>
          <a:srcRect/>
          <a:stretch>
            <a:fillRect/>
          </a:stretch>
        </p:blipFill>
        <p:spPr bwMode="auto">
          <a:xfrm>
            <a:off x="457200" y="533400"/>
            <a:ext cx="85344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18</a:t>
            </a:fld>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457200" y="533400"/>
            <a:ext cx="8686800" cy="582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19</a:t>
            </a:fld>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1" y="533400"/>
            <a:ext cx="89916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East Tower - Atrium Image.jpg"/>
          <p:cNvPicPr>
            <a:picLocks noGrp="1" noChangeAspect="1"/>
          </p:cNvPicPr>
          <p:nvPr>
            <p:ph idx="1"/>
          </p:nvPr>
        </p:nvPicPr>
        <p:blipFill>
          <a:blip r:embed="rId3" cstate="print"/>
          <a:stretch>
            <a:fillRect/>
          </a:stretch>
        </p:blipFill>
        <p:spPr>
          <a:xfrm>
            <a:off x="1554691" y="2971801"/>
            <a:ext cx="6034617" cy="1905000"/>
          </a:xfrm>
        </p:spPr>
      </p:pic>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2</a:t>
            </a:fld>
            <a:endParaRPr lang="en-US"/>
          </a:p>
        </p:txBody>
      </p:sp>
      <p:pic>
        <p:nvPicPr>
          <p:cNvPr id="3074" name="Picture 2"/>
          <p:cNvPicPr>
            <a:picLocks noChangeAspect="1" noChangeArrowheads="1"/>
          </p:cNvPicPr>
          <p:nvPr/>
        </p:nvPicPr>
        <p:blipFill>
          <a:blip r:embed="rId4" cstate="print"/>
          <a:srcRect/>
          <a:stretch>
            <a:fillRect/>
          </a:stretch>
        </p:blipFill>
        <p:spPr bwMode="auto">
          <a:xfrm>
            <a:off x="0" y="274638"/>
            <a:ext cx="9201150" cy="6886575"/>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0" y="0"/>
            <a:ext cx="9201150" cy="7161213"/>
          </a:xfrm>
          <a:prstGeom prst="rect">
            <a:avLst/>
          </a:prstGeom>
          <a:noFill/>
          <a:ln w="9525">
            <a:noFill/>
            <a:miter lim="800000"/>
            <a:headEnd/>
            <a:tailEnd/>
          </a:ln>
        </p:spPr>
      </p:pic>
      <p:sp>
        <p:nvSpPr>
          <p:cNvPr id="11" name="Rectangle 10"/>
          <p:cNvSpPr/>
          <p:nvPr/>
        </p:nvSpPr>
        <p:spPr>
          <a:xfrm>
            <a:off x="457200" y="3657600"/>
            <a:ext cx="8229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2" name="TextBox 11"/>
          <p:cNvSpPr txBox="1"/>
          <p:nvPr/>
        </p:nvSpPr>
        <p:spPr>
          <a:xfrm>
            <a:off x="762000" y="3657600"/>
            <a:ext cx="7620000" cy="923330"/>
          </a:xfrm>
          <a:prstGeom prst="rect">
            <a:avLst/>
          </a:prstGeom>
          <a:noFill/>
        </p:spPr>
        <p:txBody>
          <a:bodyPr wrap="square" rtlCol="0">
            <a:spAutoFit/>
          </a:bodyPr>
          <a:lstStyle/>
          <a:p>
            <a:pPr algn="ctr" defTabSz="457200" fontAlgn="base">
              <a:spcBef>
                <a:spcPct val="0"/>
              </a:spcBef>
              <a:spcAft>
                <a:spcPct val="0"/>
              </a:spcAft>
            </a:pPr>
            <a:r>
              <a:rPr lang="en-US" b="1" dirty="0" smtClean="0">
                <a:solidFill>
                  <a:prstClr val="black"/>
                </a:solidFill>
                <a:latin typeface="Arial" charset="0"/>
                <a:ea typeface="ヒラギノ角ゴ Pro W3" charset="-128"/>
              </a:rPr>
              <a:t>Diversity and Disparities Webinar</a:t>
            </a:r>
          </a:p>
          <a:p>
            <a:pPr algn="ctr" defTabSz="457200" fontAlgn="base">
              <a:spcBef>
                <a:spcPct val="0"/>
              </a:spcBef>
              <a:spcAft>
                <a:spcPct val="0"/>
              </a:spcAft>
            </a:pPr>
            <a:r>
              <a:rPr lang="en-US" dirty="0" smtClean="0">
                <a:solidFill>
                  <a:prstClr val="black"/>
                </a:solidFill>
                <a:latin typeface="Arial" charset="0"/>
                <a:ea typeface="ヒラギノ角ゴ Pro W3" charset="-128"/>
              </a:rPr>
              <a:t>August 29, 2012</a:t>
            </a:r>
          </a:p>
          <a:p>
            <a:pPr algn="ctr" defTabSz="457200" fontAlgn="base">
              <a:spcBef>
                <a:spcPct val="0"/>
              </a:spcBef>
              <a:spcAft>
                <a:spcPct val="0"/>
              </a:spcAft>
            </a:pPr>
            <a:r>
              <a:rPr lang="en-US" dirty="0" smtClean="0">
                <a:solidFill>
                  <a:prstClr val="black"/>
                </a:solidFill>
                <a:latin typeface="Arial" charset="0"/>
                <a:ea typeface="ヒラギノ角ゴ Pro W3" charset="-128"/>
              </a:rPr>
              <a:t>Sponsored by IFD and HRET</a:t>
            </a:r>
            <a:endParaRPr lang="en-US" dirty="0">
              <a:solidFill>
                <a:prstClr val="black"/>
              </a:solidFill>
              <a:latin typeface="Arial" charset="0"/>
              <a:ea typeface="ヒラギノ角ゴ Pro W3"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20</a:t>
            </a:fld>
            <a:endParaRPr lang="en-US"/>
          </a:p>
        </p:txBody>
      </p:sp>
      <p:pic>
        <p:nvPicPr>
          <p:cNvPr id="4098" name="Picture 2"/>
          <p:cNvPicPr>
            <a:picLocks noGrp="1" noChangeAspect="1" noChangeArrowheads="1"/>
          </p:cNvPicPr>
          <p:nvPr>
            <p:ph idx="1"/>
          </p:nvPr>
        </p:nvPicPr>
        <p:blipFill>
          <a:blip r:embed="rId3" cstate="print"/>
          <a:srcRect/>
          <a:stretch>
            <a:fillRect/>
          </a:stretch>
        </p:blipFill>
        <p:spPr bwMode="auto">
          <a:xfrm>
            <a:off x="228600" y="533400"/>
            <a:ext cx="8610600" cy="582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21</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0" y="53340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22</a:t>
            </a:fld>
            <a:endParaRPr lang="en-US"/>
          </a:p>
        </p:txBody>
      </p:sp>
      <p:sp>
        <p:nvSpPr>
          <p:cNvPr id="6" name="TextBox 5"/>
          <p:cNvSpPr txBox="1"/>
          <p:nvPr/>
        </p:nvSpPr>
        <p:spPr>
          <a:xfrm>
            <a:off x="152400" y="2590800"/>
            <a:ext cx="8839200" cy="1477328"/>
          </a:xfrm>
          <a:prstGeom prst="rect">
            <a:avLst/>
          </a:prstGeom>
          <a:noFill/>
        </p:spPr>
        <p:txBody>
          <a:bodyPr wrap="square" rtlCol="0">
            <a:spAutoFit/>
          </a:bodyPr>
          <a:lstStyle/>
          <a:p>
            <a:pPr defTabSz="457200" fontAlgn="base">
              <a:spcBef>
                <a:spcPct val="0"/>
              </a:spcBef>
              <a:spcAft>
                <a:spcPct val="0"/>
              </a:spcAft>
            </a:pPr>
            <a:r>
              <a:rPr lang="en-US" b="1" u="sng" dirty="0" smtClean="0">
                <a:solidFill>
                  <a:prstClr val="black"/>
                </a:solidFill>
                <a:latin typeface="Arial" charset="0"/>
                <a:ea typeface="ヒラギノ角ゴ Pro W3" charset="-128"/>
              </a:rPr>
              <a:t>Cultural Competency and Engaging Communities</a:t>
            </a:r>
          </a:p>
          <a:p>
            <a:pPr defTabSz="457200" fontAlgn="base">
              <a:spcBef>
                <a:spcPct val="0"/>
              </a:spcBef>
              <a:spcAft>
                <a:spcPct val="0"/>
              </a:spcAft>
            </a:pPr>
            <a:r>
              <a:rPr lang="en-US" dirty="0" smtClean="0">
                <a:solidFill>
                  <a:prstClr val="black"/>
                </a:solidFill>
                <a:latin typeface="Arial" charset="0"/>
                <a:ea typeface="ヒラギノ角ゴ Pro W3" charset="-128"/>
              </a:rPr>
              <a:t>	</a:t>
            </a:r>
          </a:p>
          <a:p>
            <a:pPr lvl="1" defTabSz="457200" fontAlgn="base">
              <a:spcBef>
                <a:spcPct val="0"/>
              </a:spcBef>
              <a:spcAft>
                <a:spcPct val="0"/>
              </a:spcAft>
              <a:buFont typeface="Arial" pitchFamily="34" charset="0"/>
              <a:buChar char="•"/>
            </a:pPr>
            <a:r>
              <a:rPr lang="en-US" dirty="0" smtClean="0">
                <a:solidFill>
                  <a:prstClr val="black"/>
                </a:solidFill>
                <a:latin typeface="Arial" charset="0"/>
                <a:ea typeface="ヒラギノ角ゴ Pro W3" charset="-128"/>
              </a:rPr>
              <a:t>   understand the linguistic and cultural background of the community,</a:t>
            </a:r>
          </a:p>
          <a:p>
            <a:pPr lvl="1" defTabSz="457200" fontAlgn="base">
              <a:spcBef>
                <a:spcPct val="0"/>
              </a:spcBef>
              <a:spcAft>
                <a:spcPct val="0"/>
              </a:spcAft>
              <a:buFont typeface="Arial" pitchFamily="34" charset="0"/>
              <a:buChar char="•"/>
            </a:pPr>
            <a:r>
              <a:rPr lang="en-US" dirty="0" smtClean="0">
                <a:solidFill>
                  <a:prstClr val="black"/>
                </a:solidFill>
                <a:latin typeface="Arial" charset="0"/>
                <a:ea typeface="ヒラギノ角ゴ Pro W3" charset="-128"/>
              </a:rPr>
              <a:t>   promote cultural competency as an institutional priority,</a:t>
            </a:r>
          </a:p>
          <a:p>
            <a:pPr lvl="1" defTabSz="457200" fontAlgn="base">
              <a:spcBef>
                <a:spcPct val="0"/>
              </a:spcBef>
              <a:spcAft>
                <a:spcPct val="0"/>
              </a:spcAft>
              <a:buFont typeface="Arial" pitchFamily="34" charset="0"/>
              <a:buChar char="•"/>
            </a:pPr>
            <a:r>
              <a:rPr lang="en-US" dirty="0" smtClean="0">
                <a:solidFill>
                  <a:prstClr val="black"/>
                </a:solidFill>
                <a:latin typeface="Arial" charset="0"/>
                <a:ea typeface="ヒラギノ角ゴ Pro W3" charset="-128"/>
              </a:rPr>
              <a:t>   meet the needs of a diverse patient population.</a:t>
            </a:r>
            <a:endParaRPr lang="en-US" dirty="0">
              <a:solidFill>
                <a:prstClr val="black"/>
              </a:solidFill>
              <a:latin typeface="Arial" charset="0"/>
              <a:ea typeface="ヒラギノ角ゴ Pro W3" charset="-128"/>
            </a:endParaRPr>
          </a:p>
        </p:txBody>
      </p:sp>
      <p:sp>
        <p:nvSpPr>
          <p:cNvPr id="7" name="TextBox 6"/>
          <p:cNvSpPr txBox="1"/>
          <p:nvPr/>
        </p:nvSpPr>
        <p:spPr>
          <a:xfrm>
            <a:off x="381000" y="4800600"/>
            <a:ext cx="7848600" cy="1200329"/>
          </a:xfrm>
          <a:prstGeom prst="rect">
            <a:avLst/>
          </a:prstGeom>
          <a:noFill/>
        </p:spPr>
        <p:txBody>
          <a:bodyPr wrap="square" rtlCol="0">
            <a:spAutoFit/>
          </a:bodyPr>
          <a:lstStyle/>
          <a:p>
            <a:pPr defTabSz="457200" fontAlgn="base">
              <a:spcBef>
                <a:spcPct val="0"/>
              </a:spcBef>
              <a:spcAft>
                <a:spcPct val="0"/>
              </a:spcAft>
            </a:pPr>
            <a:r>
              <a:rPr lang="en-US" b="1" u="sng" dirty="0" smtClean="0">
                <a:solidFill>
                  <a:prstClr val="black"/>
                </a:solidFill>
                <a:latin typeface="Arial" charset="0"/>
                <a:ea typeface="ヒラギノ角ゴ Pro W3" charset="-128"/>
              </a:rPr>
              <a:t>Three representative examples at Rush</a:t>
            </a:r>
            <a:r>
              <a:rPr lang="en-US" dirty="0" smtClean="0">
                <a:solidFill>
                  <a:prstClr val="black"/>
                </a:solidFill>
                <a:latin typeface="Arial" charset="0"/>
                <a:ea typeface="ヒラギノ角ゴ Pro W3" charset="-128"/>
              </a:rPr>
              <a:t>:</a:t>
            </a:r>
          </a:p>
          <a:p>
            <a:pPr lvl="2" defTabSz="457200" fontAlgn="base">
              <a:spcBef>
                <a:spcPct val="0"/>
              </a:spcBef>
              <a:spcAft>
                <a:spcPct val="0"/>
              </a:spcAft>
              <a:buFont typeface="Arial" pitchFamily="34" charset="0"/>
              <a:buChar char="•"/>
            </a:pPr>
            <a:r>
              <a:rPr lang="en-US" dirty="0" smtClean="0">
                <a:solidFill>
                  <a:prstClr val="black"/>
                </a:solidFill>
                <a:latin typeface="Arial" charset="0"/>
                <a:ea typeface="ヒラギノ角ゴ Pro W3" charset="-128"/>
              </a:rPr>
              <a:t>  </a:t>
            </a:r>
            <a:r>
              <a:rPr lang="en-US" u="sng" dirty="0" smtClean="0">
                <a:solidFill>
                  <a:prstClr val="black"/>
                </a:solidFill>
                <a:latin typeface="Arial" charset="0"/>
                <a:ea typeface="ヒラギノ角ゴ Pro W3" charset="-128"/>
              </a:rPr>
              <a:t>Interpreter Services</a:t>
            </a:r>
            <a:r>
              <a:rPr lang="en-US" dirty="0" smtClean="0">
                <a:solidFill>
                  <a:prstClr val="black"/>
                </a:solidFill>
                <a:latin typeface="Arial" charset="0"/>
                <a:ea typeface="ヒラギノ角ゴ Pro W3" charset="-128"/>
              </a:rPr>
              <a:t>: program and progress</a:t>
            </a:r>
          </a:p>
          <a:p>
            <a:pPr lvl="4" defTabSz="457200" fontAlgn="base">
              <a:spcBef>
                <a:spcPct val="0"/>
              </a:spcBef>
              <a:spcAft>
                <a:spcPct val="0"/>
              </a:spcAft>
              <a:buFont typeface="Arial" pitchFamily="34" charset="0"/>
              <a:buChar char="•"/>
            </a:pPr>
            <a:r>
              <a:rPr lang="en-US" dirty="0" smtClean="0">
                <a:solidFill>
                  <a:prstClr val="black"/>
                </a:solidFill>
                <a:latin typeface="Arial" charset="0"/>
                <a:ea typeface="ヒラギノ角ゴ Pro W3" charset="-128"/>
              </a:rPr>
              <a:t>  </a:t>
            </a:r>
            <a:r>
              <a:rPr lang="en-US" u="sng" dirty="0" smtClean="0">
                <a:solidFill>
                  <a:prstClr val="black"/>
                </a:solidFill>
                <a:latin typeface="Arial" charset="0"/>
                <a:ea typeface="ヒラギノ角ゴ Pro W3" charset="-128"/>
              </a:rPr>
              <a:t>People with Disabilities</a:t>
            </a:r>
            <a:r>
              <a:rPr lang="en-US" dirty="0" smtClean="0">
                <a:solidFill>
                  <a:prstClr val="black"/>
                </a:solidFill>
                <a:latin typeface="Arial" charset="0"/>
                <a:ea typeface="ヒラギノ角ゴ Pro W3" charset="-128"/>
              </a:rPr>
              <a:t>:  ADA Taskforce </a:t>
            </a:r>
          </a:p>
          <a:p>
            <a:pPr lvl="6">
              <a:buFont typeface="Arial" pitchFamily="34" charset="0"/>
              <a:buChar char="•"/>
            </a:pPr>
            <a:r>
              <a:rPr lang="en-US" dirty="0" smtClean="0">
                <a:solidFill>
                  <a:prstClr val="black"/>
                </a:solidFill>
                <a:latin typeface="Arial" charset="0"/>
                <a:ea typeface="ヒラギノ角ゴ Pro W3" charset="-128"/>
              </a:rPr>
              <a:t>  </a:t>
            </a:r>
            <a:r>
              <a:rPr lang="en-US" u="sng" dirty="0" smtClean="0">
                <a:solidFill>
                  <a:prstClr val="black"/>
                </a:solidFill>
                <a:latin typeface="Arial" charset="0"/>
                <a:ea typeface="ヒラギノ角ゴ Pro W3" charset="-128"/>
              </a:rPr>
              <a:t>LGBT Community</a:t>
            </a:r>
            <a:r>
              <a:rPr lang="en-US" dirty="0" smtClean="0">
                <a:solidFill>
                  <a:prstClr val="black"/>
                </a:solidFill>
                <a:latin typeface="Arial" charset="0"/>
                <a:ea typeface="ヒラギノ角ゴ Pro W3" charset="-128"/>
              </a:rPr>
              <a:t>:  Healthcare Equality Index</a:t>
            </a:r>
            <a:endParaRPr lang="en-US" dirty="0">
              <a:solidFill>
                <a:prstClr val="black"/>
              </a:solidFill>
              <a:latin typeface="Arial" charset="0"/>
              <a:ea typeface="ヒラギノ角ゴ Pro W3" charset="-128"/>
            </a:endParaRPr>
          </a:p>
        </p:txBody>
      </p:sp>
      <p:pic>
        <p:nvPicPr>
          <p:cNvPr id="3074" name="Picture 2"/>
          <p:cNvPicPr>
            <a:picLocks noChangeAspect="1" noChangeArrowheads="1"/>
          </p:cNvPicPr>
          <p:nvPr/>
        </p:nvPicPr>
        <p:blipFill>
          <a:blip r:embed="rId3" cstate="print"/>
          <a:srcRect/>
          <a:stretch>
            <a:fillRect/>
          </a:stretch>
        </p:blipFill>
        <p:spPr bwMode="auto">
          <a:xfrm>
            <a:off x="5291137" y="533400"/>
            <a:ext cx="2466975" cy="1276350"/>
          </a:xfrm>
          <a:prstGeom prst="rect">
            <a:avLst/>
          </a:prstGeom>
          <a:noFill/>
          <a:ln w="9525">
            <a:noFill/>
            <a:miter lim="800000"/>
            <a:headEnd/>
            <a:tailEnd/>
          </a:ln>
        </p:spPr>
      </p:pic>
      <p:sp>
        <p:nvSpPr>
          <p:cNvPr id="8" name="Content Placeholder 7"/>
          <p:cNvSpPr>
            <a:spLocks noGrp="1"/>
          </p:cNvSpPr>
          <p:nvPr>
            <p:ph idx="1"/>
          </p:nvPr>
        </p:nvSpPr>
        <p:spPr/>
        <p:txBody>
          <a:bodyPr/>
          <a:lstStyle/>
          <a:p>
            <a:endParaRPr lang="en-US" dirty="0"/>
          </a:p>
        </p:txBody>
      </p:sp>
      <p:pic>
        <p:nvPicPr>
          <p:cNvPr id="9" name="Picture 2"/>
          <p:cNvPicPr>
            <a:picLocks noChangeAspect="1" noChangeArrowheads="1"/>
          </p:cNvPicPr>
          <p:nvPr/>
        </p:nvPicPr>
        <p:blipFill>
          <a:blip r:embed="rId4" cstate="print"/>
          <a:srcRect/>
          <a:stretch>
            <a:fillRect/>
          </a:stretch>
        </p:blipFill>
        <p:spPr bwMode="auto">
          <a:xfrm>
            <a:off x="381000" y="533400"/>
            <a:ext cx="4114800" cy="1066800"/>
          </a:xfrm>
          <a:prstGeom prst="rect">
            <a:avLst/>
          </a:prstGeom>
          <a:noFill/>
          <a:ln w="9525">
            <a:noFill/>
            <a:miter lim="800000"/>
            <a:headEnd/>
            <a:tailEnd/>
          </a:ln>
        </p:spPr>
      </p:pic>
      <p:sp>
        <p:nvSpPr>
          <p:cNvPr id="10" name="Rectangle 9"/>
          <p:cNvSpPr/>
          <p:nvPr/>
        </p:nvSpPr>
        <p:spPr>
          <a:xfrm>
            <a:off x="457200" y="4343400"/>
            <a:ext cx="79248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23</a:t>
            </a:fld>
            <a:endParaRPr lang="en-US"/>
          </a:p>
        </p:txBody>
      </p:sp>
      <p:sp>
        <p:nvSpPr>
          <p:cNvPr id="6" name="TextBox 5"/>
          <p:cNvSpPr txBox="1"/>
          <p:nvPr/>
        </p:nvSpPr>
        <p:spPr>
          <a:xfrm>
            <a:off x="152400" y="2066925"/>
            <a:ext cx="8839200" cy="1477328"/>
          </a:xfrm>
          <a:prstGeom prst="rect">
            <a:avLst/>
          </a:prstGeom>
          <a:noFill/>
        </p:spPr>
        <p:txBody>
          <a:bodyPr wrap="square" rtlCol="0">
            <a:spAutoFit/>
          </a:bodyPr>
          <a:lstStyle/>
          <a:p>
            <a:pPr defTabSz="457200" fontAlgn="base">
              <a:spcBef>
                <a:spcPct val="0"/>
              </a:spcBef>
              <a:spcAft>
                <a:spcPct val="0"/>
              </a:spcAft>
            </a:pPr>
            <a:r>
              <a:rPr lang="en-US" b="1" u="sng" dirty="0" smtClean="0">
                <a:solidFill>
                  <a:prstClr val="black"/>
                </a:solidFill>
                <a:latin typeface="Arial" charset="0"/>
                <a:ea typeface="ヒラギノ角ゴ Pro W3" charset="-128"/>
              </a:rPr>
              <a:t>Cultural Competency and Engaging Communities</a:t>
            </a:r>
          </a:p>
          <a:p>
            <a:pPr defTabSz="457200" fontAlgn="base">
              <a:spcBef>
                <a:spcPct val="0"/>
              </a:spcBef>
              <a:spcAft>
                <a:spcPct val="0"/>
              </a:spcAft>
            </a:pPr>
            <a:r>
              <a:rPr lang="en-US" dirty="0" smtClean="0">
                <a:solidFill>
                  <a:prstClr val="black"/>
                </a:solidFill>
                <a:latin typeface="Arial" charset="0"/>
                <a:ea typeface="ヒラギノ角ゴ Pro W3" charset="-128"/>
              </a:rPr>
              <a:t>	</a:t>
            </a:r>
          </a:p>
          <a:p>
            <a:pPr lvl="1" defTabSz="457200" fontAlgn="base">
              <a:spcBef>
                <a:spcPct val="0"/>
              </a:spcBef>
              <a:spcAft>
                <a:spcPct val="0"/>
              </a:spcAft>
              <a:buFont typeface="Arial" pitchFamily="34" charset="0"/>
              <a:buChar char="•"/>
            </a:pPr>
            <a:r>
              <a:rPr lang="en-US" dirty="0" smtClean="0">
                <a:solidFill>
                  <a:prstClr val="black"/>
                </a:solidFill>
                <a:latin typeface="Arial" charset="0"/>
                <a:ea typeface="ヒラギノ角ゴ Pro W3" charset="-128"/>
              </a:rPr>
              <a:t>   understand the linguistic and cultural background of the community,</a:t>
            </a:r>
          </a:p>
          <a:p>
            <a:pPr lvl="1" defTabSz="457200" fontAlgn="base">
              <a:spcBef>
                <a:spcPct val="0"/>
              </a:spcBef>
              <a:spcAft>
                <a:spcPct val="0"/>
              </a:spcAft>
              <a:buFont typeface="Arial" pitchFamily="34" charset="0"/>
              <a:buChar char="•"/>
            </a:pPr>
            <a:r>
              <a:rPr lang="en-US" dirty="0" smtClean="0">
                <a:solidFill>
                  <a:prstClr val="black"/>
                </a:solidFill>
                <a:latin typeface="Arial" charset="0"/>
                <a:ea typeface="ヒラギノ角ゴ Pro W3" charset="-128"/>
              </a:rPr>
              <a:t>   promote cultural competency as an institutional priority,</a:t>
            </a:r>
          </a:p>
          <a:p>
            <a:pPr lvl="1" defTabSz="457200" fontAlgn="base">
              <a:spcBef>
                <a:spcPct val="0"/>
              </a:spcBef>
              <a:spcAft>
                <a:spcPct val="0"/>
              </a:spcAft>
              <a:buFont typeface="Arial" pitchFamily="34" charset="0"/>
              <a:buChar char="•"/>
            </a:pPr>
            <a:r>
              <a:rPr lang="en-US" dirty="0" smtClean="0">
                <a:solidFill>
                  <a:prstClr val="black"/>
                </a:solidFill>
                <a:latin typeface="Arial" charset="0"/>
                <a:ea typeface="ヒラギノ角ゴ Pro W3" charset="-128"/>
              </a:rPr>
              <a:t>   meet the needs of a diverse patient population.</a:t>
            </a:r>
            <a:endParaRPr lang="en-US" dirty="0">
              <a:solidFill>
                <a:prstClr val="black"/>
              </a:solidFill>
              <a:latin typeface="Arial" charset="0"/>
              <a:ea typeface="ヒラギノ角ゴ Pro W3" charset="-128"/>
            </a:endParaRPr>
          </a:p>
        </p:txBody>
      </p:sp>
      <p:sp>
        <p:nvSpPr>
          <p:cNvPr id="7" name="TextBox 6"/>
          <p:cNvSpPr txBox="1"/>
          <p:nvPr/>
        </p:nvSpPr>
        <p:spPr>
          <a:xfrm>
            <a:off x="381000" y="3886200"/>
            <a:ext cx="7848600" cy="1354217"/>
          </a:xfrm>
          <a:prstGeom prst="rect">
            <a:avLst/>
          </a:prstGeom>
          <a:noFill/>
        </p:spPr>
        <p:txBody>
          <a:bodyPr wrap="square" rtlCol="0">
            <a:spAutoFit/>
          </a:bodyPr>
          <a:lstStyle/>
          <a:p>
            <a:pPr defTabSz="457200" fontAlgn="base">
              <a:spcBef>
                <a:spcPct val="0"/>
              </a:spcBef>
              <a:spcAft>
                <a:spcPct val="0"/>
              </a:spcAft>
            </a:pPr>
            <a:endParaRPr lang="en-US" dirty="0" smtClean="0">
              <a:solidFill>
                <a:prstClr val="black"/>
              </a:solidFill>
              <a:latin typeface="Arial" charset="0"/>
              <a:ea typeface="ヒラギノ角ゴ Pro W3" charset="-128"/>
            </a:endParaRPr>
          </a:p>
          <a:p>
            <a:pPr lvl="2" defTabSz="457200" fontAlgn="base">
              <a:spcBef>
                <a:spcPct val="0"/>
              </a:spcBef>
              <a:spcAft>
                <a:spcPct val="0"/>
              </a:spcAft>
            </a:pPr>
            <a:r>
              <a:rPr lang="en-US" sz="3200" b="1" dirty="0" smtClean="0">
                <a:solidFill>
                  <a:prstClr val="black"/>
                </a:solidFill>
                <a:latin typeface="Arial" charset="0"/>
                <a:ea typeface="ヒラギノ角ゴ Pro W3" charset="-128"/>
              </a:rPr>
              <a:t>     </a:t>
            </a:r>
            <a:r>
              <a:rPr lang="en-US" sz="3200" b="1" u="sng" dirty="0" smtClean="0">
                <a:solidFill>
                  <a:prstClr val="black"/>
                </a:solidFill>
                <a:latin typeface="Arial" charset="0"/>
                <a:ea typeface="ヒラギノ角ゴ Pro W3" charset="-128"/>
              </a:rPr>
              <a:t>Interpreter Services</a:t>
            </a:r>
            <a:r>
              <a:rPr lang="en-US" sz="3200" b="1" dirty="0" smtClean="0">
                <a:solidFill>
                  <a:prstClr val="black"/>
                </a:solidFill>
                <a:latin typeface="Arial" charset="0"/>
                <a:ea typeface="ヒラギノ角ゴ Pro W3" charset="-128"/>
              </a:rPr>
              <a:t> </a:t>
            </a:r>
          </a:p>
          <a:p>
            <a:pPr lvl="2" defTabSz="457200" fontAlgn="base">
              <a:spcBef>
                <a:spcPct val="0"/>
              </a:spcBef>
              <a:spcAft>
                <a:spcPct val="0"/>
              </a:spcAft>
            </a:pPr>
            <a:r>
              <a:rPr lang="en-US" sz="3200" dirty="0" smtClean="0">
                <a:solidFill>
                  <a:prstClr val="black"/>
                </a:solidFill>
                <a:latin typeface="Arial" charset="0"/>
                <a:ea typeface="ヒラギノ角ゴ Pro W3" charset="-128"/>
              </a:rPr>
              <a:t>     program and progress</a:t>
            </a:r>
          </a:p>
        </p:txBody>
      </p:sp>
      <p:pic>
        <p:nvPicPr>
          <p:cNvPr id="3074" name="Picture 2"/>
          <p:cNvPicPr>
            <a:picLocks noChangeAspect="1" noChangeArrowheads="1"/>
          </p:cNvPicPr>
          <p:nvPr/>
        </p:nvPicPr>
        <p:blipFill>
          <a:blip r:embed="rId3" cstate="print"/>
          <a:srcRect/>
          <a:stretch>
            <a:fillRect/>
          </a:stretch>
        </p:blipFill>
        <p:spPr bwMode="auto">
          <a:xfrm>
            <a:off x="5291137" y="533400"/>
            <a:ext cx="2466975" cy="1276350"/>
          </a:xfrm>
          <a:prstGeom prst="rect">
            <a:avLst/>
          </a:prstGeom>
          <a:noFill/>
          <a:ln w="9525">
            <a:noFill/>
            <a:miter lim="800000"/>
            <a:headEnd/>
            <a:tailEnd/>
          </a:ln>
        </p:spPr>
      </p:pic>
      <p:sp>
        <p:nvSpPr>
          <p:cNvPr id="8" name="Rectangle 7"/>
          <p:cNvSpPr/>
          <p:nvPr/>
        </p:nvSpPr>
        <p:spPr>
          <a:xfrm>
            <a:off x="533400" y="3886200"/>
            <a:ext cx="76962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9" name="Content Placeholder 8"/>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381000" y="533400"/>
            <a:ext cx="4114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1600200"/>
            <a:ext cx="7772400" cy="1470025"/>
          </a:xfrm>
        </p:spPr>
        <p:txBody>
          <a:bodyPr/>
          <a:lstStyle/>
          <a:p>
            <a:pPr eaLnBrk="1" hangingPunct="1"/>
            <a:r>
              <a:rPr lang="en-US" dirty="0" smtClean="0">
                <a:latin typeface="+mn-lt"/>
                <a:cs typeface="Times New Roman" pitchFamily="18" charset="0"/>
              </a:rPr>
              <a:t>Interpreter Services </a:t>
            </a:r>
            <a:br>
              <a:rPr lang="en-US" dirty="0" smtClean="0">
                <a:latin typeface="+mn-lt"/>
                <a:cs typeface="Times New Roman" pitchFamily="18" charset="0"/>
              </a:rPr>
            </a:br>
            <a:r>
              <a:rPr lang="en-US" dirty="0" smtClean="0">
                <a:latin typeface="+mn-lt"/>
                <a:cs typeface="Times New Roman" pitchFamily="18" charset="0"/>
              </a:rPr>
              <a:t>Past, Present, and Future</a:t>
            </a:r>
          </a:p>
        </p:txBody>
      </p:sp>
      <p:sp>
        <p:nvSpPr>
          <p:cNvPr id="4099" name="Subtitle 2"/>
          <p:cNvSpPr>
            <a:spLocks noGrp="1"/>
          </p:cNvSpPr>
          <p:nvPr>
            <p:ph type="subTitle" idx="1"/>
          </p:nvPr>
        </p:nvSpPr>
        <p:spPr>
          <a:xfrm>
            <a:off x="1371600" y="3962400"/>
            <a:ext cx="6400800" cy="1752600"/>
          </a:xfrm>
        </p:spPr>
        <p:txBody>
          <a:bodyPr/>
          <a:lstStyle/>
          <a:p>
            <a:pPr eaLnBrk="1" hangingPunct="1"/>
            <a:r>
              <a:rPr lang="en-US" dirty="0" smtClean="0">
                <a:solidFill>
                  <a:srgbClr val="898989"/>
                </a:solidFill>
                <a:cs typeface="Times New Roman" pitchFamily="18" charset="0"/>
              </a:rPr>
              <a:t>Rush University Medical Center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57200"/>
            <a:ext cx="8229600" cy="1143000"/>
          </a:xfrm>
        </p:spPr>
        <p:txBody>
          <a:bodyPr/>
          <a:lstStyle/>
          <a:p>
            <a:pPr eaLnBrk="1" hangingPunct="1"/>
            <a:r>
              <a:rPr lang="en-US" dirty="0" smtClean="0">
                <a:latin typeface="+mn-lt"/>
                <a:cs typeface="Times New Roman" pitchFamily="18" charset="0"/>
              </a:rPr>
              <a:t>Interpreter Services Pre 2002</a:t>
            </a:r>
          </a:p>
        </p:txBody>
      </p:sp>
      <p:sp>
        <p:nvSpPr>
          <p:cNvPr id="5123" name="Content Placeholder 2"/>
          <p:cNvSpPr>
            <a:spLocks noGrp="1"/>
          </p:cNvSpPr>
          <p:nvPr>
            <p:ph idx="1"/>
          </p:nvPr>
        </p:nvSpPr>
        <p:spPr>
          <a:xfrm>
            <a:off x="228600" y="1600200"/>
            <a:ext cx="8763000" cy="4756150"/>
          </a:xfrm>
        </p:spPr>
        <p:txBody>
          <a:bodyPr/>
          <a:lstStyle/>
          <a:p>
            <a:pPr eaLnBrk="1" hangingPunct="1"/>
            <a:r>
              <a:rPr lang="en-US" dirty="0" smtClean="0">
                <a:latin typeface="+mj-lt"/>
                <a:cs typeface="Times New Roman" pitchFamily="18" charset="0"/>
              </a:rPr>
              <a:t>Prior to 2002 there were no centralized or formal interpretation services. </a:t>
            </a:r>
          </a:p>
          <a:p>
            <a:pPr lvl="1" eaLnBrk="1" hangingPunct="1"/>
            <a:endParaRPr lang="en-US" sz="2000" dirty="0" smtClean="0">
              <a:latin typeface="Cambria" pitchFamily="18" charset="0"/>
              <a:cs typeface="Times New Roman" pitchFamily="18" charset="0"/>
            </a:endParaRPr>
          </a:p>
          <a:p>
            <a:pPr lvl="1" eaLnBrk="1" hangingPunct="1"/>
            <a:r>
              <a:rPr lang="en-US" dirty="0" smtClean="0">
                <a:latin typeface="+mj-lt"/>
                <a:cs typeface="Times New Roman" pitchFamily="18" charset="0"/>
              </a:rPr>
              <a:t>Interpretation was facilitated by ad-hoc interpreters (bilingual staff or family members).</a:t>
            </a:r>
          </a:p>
          <a:p>
            <a:pPr lvl="2" eaLnBrk="1" hangingPunct="1"/>
            <a:r>
              <a:rPr lang="en-US" dirty="0" smtClean="0">
                <a:latin typeface="+mj-lt"/>
                <a:cs typeface="Times New Roman" pitchFamily="18" charset="0"/>
              </a:rPr>
              <a:t>Staff were pulled from normal duties</a:t>
            </a:r>
          </a:p>
          <a:p>
            <a:pPr lvl="2" eaLnBrk="1" hangingPunct="1"/>
            <a:r>
              <a:rPr lang="en-US" dirty="0" smtClean="0">
                <a:latin typeface="+mj-lt"/>
                <a:cs typeface="Times New Roman" pitchFamily="18" charset="0"/>
              </a:rPr>
              <a:t>Inefficient medium of interpretation</a:t>
            </a:r>
          </a:p>
          <a:p>
            <a:pPr lvl="2" eaLnBrk="1" hangingPunct="1"/>
            <a:r>
              <a:rPr lang="en-US" dirty="0" smtClean="0">
                <a:latin typeface="+mj-lt"/>
                <a:cs typeface="Times New Roman" pitchFamily="18" charset="0"/>
              </a:rPr>
              <a:t>Possibility of communication misunderstandings and errors, leading to patient safety issues</a:t>
            </a:r>
          </a:p>
        </p:txBody>
      </p:sp>
      <p:sp>
        <p:nvSpPr>
          <p:cNvPr id="5124" name="Slide Number Placeholder 4"/>
          <p:cNvSpPr>
            <a:spLocks noGrp="1"/>
          </p:cNvSpPr>
          <p:nvPr>
            <p:ph type="sldNum" sz="quarter" idx="12"/>
          </p:nvPr>
        </p:nvSpPr>
        <p:spPr bwMode="auto">
          <a:noFill/>
          <a:ln>
            <a:miter lim="800000"/>
            <a:headEnd/>
            <a:tailEnd/>
          </a:ln>
        </p:spPr>
        <p:txBody>
          <a:bodyPr/>
          <a:lstStyle/>
          <a:p>
            <a:fld id="{87DB162D-AE52-4C0C-91F2-E0A5AABDC466}"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Rush Interpreter Services  </a:t>
            </a:r>
            <a:endParaRPr lang="en-US" dirty="0"/>
          </a:p>
        </p:txBody>
      </p:sp>
      <p:sp>
        <p:nvSpPr>
          <p:cNvPr id="3" name="Content Placeholder 2"/>
          <p:cNvSpPr>
            <a:spLocks noGrp="1"/>
          </p:cNvSpPr>
          <p:nvPr>
            <p:ph idx="1"/>
          </p:nvPr>
        </p:nvSpPr>
        <p:spPr>
          <a:xfrm>
            <a:off x="457200" y="1417638"/>
            <a:ext cx="8229600" cy="4525963"/>
          </a:xfrm>
        </p:spPr>
        <p:txBody>
          <a:bodyPr/>
          <a:lstStyle/>
          <a:p>
            <a:r>
              <a:rPr lang="en-US" sz="2800" dirty="0" smtClean="0"/>
              <a:t>Interpreter Task Force created in 2000</a:t>
            </a:r>
          </a:p>
          <a:p>
            <a:pPr lvl="1"/>
            <a:r>
              <a:rPr lang="en-US" dirty="0" smtClean="0"/>
              <a:t>24 multidisciplinary members</a:t>
            </a:r>
          </a:p>
          <a:p>
            <a:pPr lvl="1"/>
            <a:r>
              <a:rPr lang="en-US" dirty="0" smtClean="0"/>
              <a:t>Collaboration with other major medical centers</a:t>
            </a:r>
          </a:p>
          <a:p>
            <a:pPr lvl="1"/>
            <a:r>
              <a:rPr lang="en-US" dirty="0" smtClean="0"/>
              <a:t>Reviewed and updated Language Access Policies</a:t>
            </a:r>
          </a:p>
          <a:p>
            <a:pPr lvl="1"/>
            <a:r>
              <a:rPr lang="en-US" dirty="0" smtClean="0"/>
              <a:t>Conducted Needs Assessment </a:t>
            </a:r>
          </a:p>
          <a:p>
            <a:pPr>
              <a:buNone/>
            </a:pPr>
            <a:endParaRPr lang="en-US" sz="1200" dirty="0" smtClean="0"/>
          </a:p>
          <a:p>
            <a:r>
              <a:rPr lang="en-US" sz="2800" dirty="0" smtClean="0"/>
              <a:t>Findings and recommendations presented to Senior Leadership</a:t>
            </a:r>
          </a:p>
          <a:p>
            <a:pPr lvl="1"/>
            <a:r>
              <a:rPr lang="en-US" dirty="0" smtClean="0"/>
              <a:t>Approved the hiring of three Spanish Interpreters</a:t>
            </a:r>
          </a:p>
          <a:p>
            <a:pPr lvl="1"/>
            <a:r>
              <a:rPr lang="en-US" dirty="0" smtClean="0"/>
              <a:t>Centralized Language Services </a:t>
            </a:r>
          </a:p>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304800"/>
            <a:ext cx="8839200" cy="914400"/>
          </a:xfrm>
        </p:spPr>
        <p:txBody>
          <a:bodyPr/>
          <a:lstStyle/>
          <a:p>
            <a:r>
              <a:rPr lang="en-US" dirty="0" smtClean="0"/>
              <a:t>Major Accomplishments</a:t>
            </a:r>
          </a:p>
        </p:txBody>
      </p:sp>
      <p:sp>
        <p:nvSpPr>
          <p:cNvPr id="8195" name="Content Placeholder 2"/>
          <p:cNvSpPr>
            <a:spLocks noGrp="1"/>
          </p:cNvSpPr>
          <p:nvPr>
            <p:ph idx="1"/>
          </p:nvPr>
        </p:nvSpPr>
        <p:spPr>
          <a:xfrm>
            <a:off x="457200" y="1798638"/>
            <a:ext cx="8229600" cy="4525962"/>
          </a:xfrm>
        </p:spPr>
        <p:txBody>
          <a:bodyPr/>
          <a:lstStyle/>
          <a:p>
            <a:endParaRPr lang="en-US" smtClean="0"/>
          </a:p>
          <a:p>
            <a:endParaRPr lang="en-US" smtClean="0"/>
          </a:p>
        </p:txBody>
      </p:sp>
      <p:sp>
        <p:nvSpPr>
          <p:cNvPr id="8196" name="Slide Number Placeholder 3"/>
          <p:cNvSpPr>
            <a:spLocks noGrp="1"/>
          </p:cNvSpPr>
          <p:nvPr>
            <p:ph type="sldNum" sz="quarter" idx="12"/>
          </p:nvPr>
        </p:nvSpPr>
        <p:spPr bwMode="auto">
          <a:noFill/>
          <a:ln>
            <a:miter lim="800000"/>
            <a:headEnd/>
            <a:tailEnd/>
          </a:ln>
        </p:spPr>
        <p:txBody>
          <a:bodyPr/>
          <a:lstStyle/>
          <a:p>
            <a:fld id="{23801C89-622E-47E2-BBB4-502A955ABA11}" type="slidenum">
              <a:rPr lang="en-US" smtClean="0"/>
              <a:pPr/>
              <a:t>27</a:t>
            </a:fld>
            <a:endParaRPr lang="en-US" smtClean="0"/>
          </a:p>
        </p:txBody>
      </p:sp>
      <p:graphicFrame>
        <p:nvGraphicFramePr>
          <p:cNvPr id="5" name="Table 4"/>
          <p:cNvGraphicFramePr>
            <a:graphicFrameLocks noGrp="1"/>
          </p:cNvGraphicFramePr>
          <p:nvPr/>
        </p:nvGraphicFramePr>
        <p:xfrm>
          <a:off x="152400" y="1143000"/>
          <a:ext cx="8839200" cy="5402993"/>
        </p:xfrm>
        <a:graphic>
          <a:graphicData uri="http://schemas.openxmlformats.org/drawingml/2006/table">
            <a:tbl>
              <a:tblPr firstRow="1" bandRow="1">
                <a:tableStyleId>{5C22544A-7EE6-4342-B048-85BDC9FD1C3A}</a:tableStyleId>
              </a:tblPr>
              <a:tblGrid>
                <a:gridCol w="1499507"/>
                <a:gridCol w="7339693"/>
              </a:tblGrid>
              <a:tr h="512356">
                <a:tc>
                  <a:txBody>
                    <a:bodyPr/>
                    <a:lstStyle/>
                    <a:p>
                      <a:pPr algn="ctr"/>
                      <a:r>
                        <a:rPr lang="en-US" sz="2000" u="sng" dirty="0" smtClean="0">
                          <a:latin typeface="+mj-lt"/>
                        </a:rPr>
                        <a:t>Year</a:t>
                      </a:r>
                      <a:endParaRPr lang="en-US" sz="2000" u="sng" dirty="0">
                        <a:latin typeface="+mj-lt"/>
                      </a:endParaRPr>
                    </a:p>
                  </a:txBody>
                  <a:tcPr/>
                </a:tc>
                <a:tc>
                  <a:txBody>
                    <a:bodyPr/>
                    <a:lstStyle/>
                    <a:p>
                      <a:pPr algn="ctr"/>
                      <a:r>
                        <a:rPr lang="en-US" sz="2000" u="sng" dirty="0" smtClean="0">
                          <a:latin typeface="+mj-lt"/>
                        </a:rPr>
                        <a:t>Accomplishment</a:t>
                      </a:r>
                      <a:endParaRPr lang="en-US" sz="2000" u="sng" dirty="0">
                        <a:latin typeface="+mj-lt"/>
                      </a:endParaRPr>
                    </a:p>
                  </a:txBody>
                  <a:tcPr/>
                </a:tc>
              </a:tr>
              <a:tr h="417410">
                <a:tc>
                  <a:txBody>
                    <a:bodyPr/>
                    <a:lstStyle/>
                    <a:p>
                      <a:pPr algn="ctr"/>
                      <a:r>
                        <a:rPr lang="en-US" dirty="0" smtClean="0">
                          <a:latin typeface="+mj-lt"/>
                        </a:rPr>
                        <a:t>2002</a:t>
                      </a:r>
                      <a:endParaRPr lang="en-US" dirty="0">
                        <a:latin typeface="+mj-lt"/>
                      </a:endParaRPr>
                    </a:p>
                  </a:txBody>
                  <a:tcPr/>
                </a:tc>
                <a:tc>
                  <a:txBody>
                    <a:bodyPr/>
                    <a:lstStyle/>
                    <a:p>
                      <a:pPr>
                        <a:buFont typeface="Arial" pitchFamily="34" charset="0"/>
                        <a:buChar char="•"/>
                      </a:pPr>
                      <a:r>
                        <a:rPr lang="en-US" dirty="0" smtClean="0">
                          <a:latin typeface="+mj-lt"/>
                        </a:rPr>
                        <a:t> First Spanish interpreter hired</a:t>
                      </a:r>
                      <a:endParaRPr lang="en-US" dirty="0">
                        <a:latin typeface="+mj-lt"/>
                      </a:endParaRPr>
                    </a:p>
                  </a:txBody>
                  <a:tcPr/>
                </a:tc>
              </a:tr>
              <a:tr h="489106">
                <a:tc>
                  <a:txBody>
                    <a:bodyPr/>
                    <a:lstStyle/>
                    <a:p>
                      <a:pPr algn="ctr"/>
                      <a:r>
                        <a:rPr lang="en-US" dirty="0" smtClean="0">
                          <a:latin typeface="+mj-lt"/>
                        </a:rPr>
                        <a:t>2003</a:t>
                      </a:r>
                      <a:endParaRPr lang="en-US" dirty="0">
                        <a:latin typeface="+mj-lt"/>
                      </a:endParaRPr>
                    </a:p>
                  </a:txBody>
                  <a:tcPr/>
                </a:tc>
                <a:tc>
                  <a:txBody>
                    <a:bodyPr/>
                    <a:lstStyle/>
                    <a:p>
                      <a:pPr>
                        <a:buFont typeface="Arial" pitchFamily="34" charset="0"/>
                        <a:buChar char="•"/>
                      </a:pPr>
                      <a:r>
                        <a:rPr lang="en-US" baseline="0" dirty="0" smtClean="0">
                          <a:latin typeface="+mj-lt"/>
                        </a:rPr>
                        <a:t> Reduced cost of over the phone interpretation by 75%</a:t>
                      </a:r>
                      <a:endParaRPr lang="en-US" dirty="0" smtClean="0">
                        <a:latin typeface="+mj-lt"/>
                      </a:endParaRPr>
                    </a:p>
                  </a:txBody>
                  <a:tcPr/>
                </a:tc>
              </a:tr>
              <a:tr h="417410">
                <a:tc>
                  <a:txBody>
                    <a:bodyPr/>
                    <a:lstStyle/>
                    <a:p>
                      <a:pPr algn="ctr"/>
                      <a:r>
                        <a:rPr lang="en-US" dirty="0" smtClean="0">
                          <a:latin typeface="+mj-lt"/>
                        </a:rPr>
                        <a:t>2005</a:t>
                      </a:r>
                      <a:endParaRPr lang="en-US" dirty="0">
                        <a:latin typeface="+mj-lt"/>
                      </a:endParaRPr>
                    </a:p>
                  </a:txBody>
                  <a:tcPr/>
                </a:tc>
                <a:tc>
                  <a:txBody>
                    <a:bodyPr/>
                    <a:lstStyle/>
                    <a:p>
                      <a:pPr>
                        <a:buFont typeface="Arial" pitchFamily="34" charset="0"/>
                        <a:buChar char="•"/>
                      </a:pPr>
                      <a:r>
                        <a:rPr lang="en-US" dirty="0" smtClean="0">
                          <a:latin typeface="+mj-lt"/>
                        </a:rPr>
                        <a:t> Rush</a:t>
                      </a:r>
                      <a:r>
                        <a:rPr lang="en-US" baseline="0" dirty="0" smtClean="0">
                          <a:latin typeface="+mj-lt"/>
                        </a:rPr>
                        <a:t> Team of the Year Award</a:t>
                      </a:r>
                      <a:endParaRPr lang="en-US" dirty="0">
                        <a:latin typeface="+mj-lt"/>
                      </a:endParaRPr>
                    </a:p>
                  </a:txBody>
                  <a:tcPr/>
                </a:tc>
              </a:tr>
              <a:tr h="730469">
                <a:tc>
                  <a:txBody>
                    <a:bodyPr/>
                    <a:lstStyle/>
                    <a:p>
                      <a:pPr algn="ctr"/>
                      <a:r>
                        <a:rPr lang="en-US" dirty="0" smtClean="0">
                          <a:latin typeface="+mj-lt"/>
                        </a:rPr>
                        <a:t>2006</a:t>
                      </a:r>
                      <a:endParaRPr lang="en-US" dirty="0">
                        <a:latin typeface="+mj-lt"/>
                      </a:endParaRPr>
                    </a:p>
                  </a:txBody>
                  <a:tcPr/>
                </a:tc>
                <a:tc>
                  <a:txBody>
                    <a:bodyPr/>
                    <a:lstStyle/>
                    <a:p>
                      <a:pPr>
                        <a:buFont typeface="Arial" pitchFamily="34" charset="0"/>
                        <a:buChar char="•"/>
                      </a:pPr>
                      <a:r>
                        <a:rPr lang="en-US" dirty="0" smtClean="0">
                          <a:latin typeface="+mj-lt"/>
                        </a:rPr>
                        <a:t> Expanded services to private physician</a:t>
                      </a:r>
                      <a:r>
                        <a:rPr lang="en-US" baseline="0" dirty="0" smtClean="0">
                          <a:latin typeface="+mj-lt"/>
                        </a:rPr>
                        <a:t> offices and clinics on Rush’s campus</a:t>
                      </a:r>
                      <a:endParaRPr lang="en-US" dirty="0">
                        <a:latin typeface="+mj-lt"/>
                      </a:endParaRPr>
                    </a:p>
                  </a:txBody>
                  <a:tcPr/>
                </a:tc>
              </a:tr>
              <a:tr h="417410">
                <a:tc>
                  <a:txBody>
                    <a:bodyPr/>
                    <a:lstStyle/>
                    <a:p>
                      <a:pPr algn="ctr"/>
                      <a:r>
                        <a:rPr lang="en-US" dirty="0" smtClean="0">
                          <a:latin typeface="+mj-lt"/>
                        </a:rPr>
                        <a:t>2007</a:t>
                      </a:r>
                      <a:endParaRPr lang="en-US" dirty="0">
                        <a:latin typeface="+mj-lt"/>
                      </a:endParaRPr>
                    </a:p>
                  </a:txBody>
                  <a:tcPr/>
                </a:tc>
                <a:tc>
                  <a:txBody>
                    <a:bodyPr/>
                    <a:lstStyle/>
                    <a:p>
                      <a:pPr>
                        <a:buFont typeface="Arial" pitchFamily="34" charset="0"/>
                        <a:buChar char="•"/>
                      </a:pPr>
                      <a:r>
                        <a:rPr lang="en-US" dirty="0" smtClean="0">
                          <a:latin typeface="+mj-lt"/>
                        </a:rPr>
                        <a:t> Introduced dual headset phone</a:t>
                      </a:r>
                      <a:endParaRPr lang="en-US" dirty="0">
                        <a:latin typeface="+mj-lt"/>
                      </a:endParaRPr>
                    </a:p>
                  </a:txBody>
                  <a:tcPr/>
                </a:tc>
              </a:tr>
              <a:tr h="800037">
                <a:tc>
                  <a:txBody>
                    <a:bodyPr/>
                    <a:lstStyle/>
                    <a:p>
                      <a:pPr algn="ctr"/>
                      <a:r>
                        <a:rPr lang="en-US" dirty="0" smtClean="0">
                          <a:latin typeface="+mj-lt"/>
                        </a:rPr>
                        <a:t>2008</a:t>
                      </a:r>
                      <a:endParaRPr lang="en-US" dirty="0">
                        <a:latin typeface="+mj-lt"/>
                      </a:endParaRPr>
                    </a:p>
                  </a:txBody>
                  <a:tcPr/>
                </a:tc>
                <a:tc>
                  <a:txBody>
                    <a:bodyPr/>
                    <a:lstStyle/>
                    <a:p>
                      <a:pPr>
                        <a:buFont typeface="Arial" pitchFamily="34" charset="0"/>
                        <a:buChar char="•"/>
                      </a:pPr>
                      <a:r>
                        <a:rPr lang="en-US" dirty="0" smtClean="0">
                          <a:latin typeface="+mj-lt"/>
                        </a:rPr>
                        <a:t>Cadence Go</a:t>
                      </a:r>
                      <a:r>
                        <a:rPr lang="en-US" baseline="0" dirty="0" smtClean="0">
                          <a:latin typeface="+mj-lt"/>
                        </a:rPr>
                        <a:t> Live – 90 clinics and hospital services</a:t>
                      </a:r>
                      <a:endParaRPr lang="en-US" dirty="0" smtClean="0">
                        <a:latin typeface="+mj-lt"/>
                      </a:endParaRPr>
                    </a:p>
                    <a:p>
                      <a:pPr>
                        <a:buFont typeface="Arial" pitchFamily="34" charset="0"/>
                        <a:buChar char="•"/>
                      </a:pPr>
                      <a:r>
                        <a:rPr lang="en-US" dirty="0" smtClean="0">
                          <a:latin typeface="+mj-lt"/>
                        </a:rPr>
                        <a:t> First Polish interpreter hired</a:t>
                      </a:r>
                      <a:endParaRPr lang="en-US" dirty="0">
                        <a:latin typeface="+mj-lt"/>
                      </a:endParaRPr>
                    </a:p>
                  </a:txBody>
                  <a:tcPr/>
                </a:tc>
              </a:tr>
              <a:tr h="430075">
                <a:tc>
                  <a:txBody>
                    <a:bodyPr/>
                    <a:lstStyle/>
                    <a:p>
                      <a:pPr algn="ctr"/>
                      <a:r>
                        <a:rPr lang="en-US" dirty="0" smtClean="0">
                          <a:latin typeface="+mj-lt"/>
                        </a:rPr>
                        <a:t>2009</a:t>
                      </a:r>
                      <a:endParaRPr lang="en-US" dirty="0">
                        <a:latin typeface="+mj-lt"/>
                      </a:endParaRPr>
                    </a:p>
                  </a:txBody>
                  <a:tcPr/>
                </a:tc>
                <a:tc>
                  <a:txBody>
                    <a:bodyPr/>
                    <a:lstStyle/>
                    <a:p>
                      <a:pPr>
                        <a:buFont typeface="Arial" pitchFamily="34" charset="0"/>
                        <a:buChar char="•"/>
                      </a:pPr>
                      <a:r>
                        <a:rPr lang="en-US" dirty="0" smtClean="0">
                          <a:latin typeface="+mj-lt"/>
                        </a:rPr>
                        <a:t> Translated patient’s</a:t>
                      </a:r>
                      <a:r>
                        <a:rPr lang="en-US" baseline="0" dirty="0" smtClean="0">
                          <a:latin typeface="+mj-lt"/>
                        </a:rPr>
                        <a:t> menu to Spanish and Polish</a:t>
                      </a:r>
                      <a:endParaRPr lang="en-US" dirty="0">
                        <a:latin typeface="+mj-lt"/>
                      </a:endParaRPr>
                    </a:p>
                  </a:txBody>
                  <a:tcPr/>
                </a:tc>
              </a:tr>
              <a:tr h="1043526">
                <a:tc>
                  <a:txBody>
                    <a:bodyPr/>
                    <a:lstStyle/>
                    <a:p>
                      <a:pPr algn="ctr"/>
                      <a:r>
                        <a:rPr lang="en-US" dirty="0" smtClean="0">
                          <a:latin typeface="+mj-lt"/>
                        </a:rPr>
                        <a:t>2010 </a:t>
                      </a:r>
                      <a:endParaRPr lang="en-US" dirty="0">
                        <a:latin typeface="+mj-lt"/>
                      </a:endParaRPr>
                    </a:p>
                  </a:txBody>
                  <a:tcPr/>
                </a:tc>
                <a:tc>
                  <a:txBody>
                    <a:bodyPr/>
                    <a:lstStyle/>
                    <a:p>
                      <a:pPr>
                        <a:buFont typeface="Arial" pitchFamily="34" charset="0"/>
                        <a:buChar char="•"/>
                      </a:pPr>
                      <a:r>
                        <a:rPr lang="en-US" dirty="0" smtClean="0">
                          <a:latin typeface="+mj-lt"/>
                        </a:rPr>
                        <a:t> Began providing services to Rush Oak Park</a:t>
                      </a:r>
                    </a:p>
                    <a:p>
                      <a:pPr>
                        <a:buFont typeface="Arial" pitchFamily="34" charset="0"/>
                        <a:buChar char="•"/>
                      </a:pPr>
                      <a:r>
                        <a:rPr lang="en-US" dirty="0" smtClean="0">
                          <a:latin typeface="+mj-lt"/>
                        </a:rPr>
                        <a:t> Implemented internal line for medical center staff to directly access over-</a:t>
                      </a:r>
                      <a:r>
                        <a:rPr lang="en-US" baseline="0" dirty="0" smtClean="0">
                          <a:latin typeface="+mj-lt"/>
                        </a:rPr>
                        <a:t>    the-phone interpretation services</a:t>
                      </a:r>
                    </a:p>
                    <a:p>
                      <a:pPr>
                        <a:buFont typeface="Arial" pitchFamily="34" charset="0"/>
                        <a:buChar char="•"/>
                      </a:pPr>
                      <a:r>
                        <a:rPr lang="en-US" baseline="0" dirty="0" smtClean="0">
                          <a:latin typeface="+mj-lt"/>
                        </a:rPr>
                        <a:t> Aided nursing in cultural competency portion of Magnet Award application</a:t>
                      </a:r>
                      <a:endParaRPr lang="en-US" dirty="0">
                        <a:latin typeface="+mj-lt"/>
                      </a:endParaRP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81000"/>
            <a:ext cx="8229600" cy="1143000"/>
          </a:xfrm>
        </p:spPr>
        <p:txBody>
          <a:bodyPr/>
          <a:lstStyle/>
          <a:p>
            <a:r>
              <a:rPr lang="en-US" dirty="0" smtClean="0"/>
              <a:t>Interpreter Services Today</a:t>
            </a:r>
          </a:p>
        </p:txBody>
      </p:sp>
      <p:sp>
        <p:nvSpPr>
          <p:cNvPr id="9219" name="Content Placeholder 2"/>
          <p:cNvSpPr>
            <a:spLocks noGrp="1"/>
          </p:cNvSpPr>
          <p:nvPr>
            <p:ph idx="1"/>
          </p:nvPr>
        </p:nvSpPr>
        <p:spPr>
          <a:xfrm>
            <a:off x="457200" y="1447800"/>
            <a:ext cx="8229600" cy="4525963"/>
          </a:xfrm>
        </p:spPr>
        <p:txBody>
          <a:bodyPr/>
          <a:lstStyle/>
          <a:p>
            <a:pPr>
              <a:buFont typeface="Arial" charset="0"/>
              <a:buNone/>
            </a:pPr>
            <a:r>
              <a:rPr lang="en-US" u="sng" dirty="0" smtClean="0">
                <a:latin typeface="+mj-lt"/>
              </a:rPr>
              <a:t>In-House Staff Spanish and Polish Interpreters</a:t>
            </a:r>
          </a:p>
          <a:p>
            <a:r>
              <a:rPr lang="en-US" dirty="0" smtClean="0">
                <a:latin typeface="+mj-lt"/>
              </a:rPr>
              <a:t>On-site interpretation</a:t>
            </a:r>
          </a:p>
          <a:p>
            <a:r>
              <a:rPr lang="en-US" dirty="0" smtClean="0">
                <a:latin typeface="+mj-lt"/>
              </a:rPr>
              <a:t>Dual headset phones </a:t>
            </a:r>
          </a:p>
          <a:p>
            <a:r>
              <a:rPr lang="en-US" dirty="0" smtClean="0">
                <a:latin typeface="+mj-lt"/>
              </a:rPr>
              <a:t>Internal line for staff to directly access over the phone interpretation</a:t>
            </a:r>
          </a:p>
          <a:p>
            <a:r>
              <a:rPr lang="en-US" dirty="0" smtClean="0">
                <a:latin typeface="+mj-lt"/>
              </a:rPr>
              <a:t>Conference calls with patients families</a:t>
            </a:r>
          </a:p>
          <a:p>
            <a:r>
              <a:rPr lang="en-US" dirty="0" smtClean="0">
                <a:latin typeface="+mj-lt"/>
              </a:rPr>
              <a:t>Written translation</a:t>
            </a:r>
          </a:p>
          <a:p>
            <a:r>
              <a:rPr lang="en-US" dirty="0" smtClean="0">
                <a:latin typeface="+mj-lt"/>
              </a:rPr>
              <a:t>Auxiliary aids for the hearing, vision and speech impaired</a:t>
            </a:r>
          </a:p>
        </p:txBody>
      </p:sp>
      <p:sp>
        <p:nvSpPr>
          <p:cNvPr id="9220" name="Slide Number Placeholder 3"/>
          <p:cNvSpPr>
            <a:spLocks noGrp="1"/>
          </p:cNvSpPr>
          <p:nvPr>
            <p:ph type="sldNum" sz="quarter" idx="12"/>
          </p:nvPr>
        </p:nvSpPr>
        <p:spPr bwMode="auto">
          <a:noFill/>
          <a:ln>
            <a:miter lim="800000"/>
            <a:headEnd/>
            <a:tailEnd/>
          </a:ln>
        </p:spPr>
        <p:txBody>
          <a:bodyPr/>
          <a:lstStyle/>
          <a:p>
            <a:fld id="{BCADF893-C6B1-4679-B6BF-E4A795F8DB60}"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381"/>
            <a:ext cx="8229600" cy="1143000"/>
          </a:xfrm>
        </p:spPr>
        <p:txBody>
          <a:bodyPr/>
          <a:lstStyle/>
          <a:p>
            <a:r>
              <a:rPr lang="en-US" dirty="0" smtClean="0"/>
              <a:t>Interpreter Services Today </a:t>
            </a:r>
            <a:br>
              <a:rPr lang="en-US" dirty="0" smtClean="0"/>
            </a:br>
            <a:r>
              <a:rPr lang="en-US" sz="2400" dirty="0" smtClean="0"/>
              <a:t>Auxiliary Aids</a:t>
            </a:r>
            <a:endParaRPr lang="en-US" sz="2400"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29</a:t>
            </a:fld>
            <a:endParaRPr lang="en-US"/>
          </a:p>
        </p:txBody>
      </p:sp>
      <p:pic>
        <p:nvPicPr>
          <p:cNvPr id="5" name="Picture 8"/>
          <p:cNvPicPr>
            <a:picLocks noGrp="1" noChangeAspect="1" noChangeArrowheads="1"/>
          </p:cNvPicPr>
          <p:nvPr>
            <p:ph idx="1"/>
          </p:nvPr>
        </p:nvPicPr>
        <p:blipFill>
          <a:blip r:embed="rId3" cstate="print"/>
          <a:srcRect/>
          <a:stretch>
            <a:fillRect/>
          </a:stretch>
        </p:blipFill>
        <p:spPr bwMode="auto">
          <a:xfrm>
            <a:off x="762000" y="1653381"/>
            <a:ext cx="2459008" cy="1699419"/>
          </a:xfrm>
          <a:prstGeom prst="rect">
            <a:avLst/>
          </a:prstGeom>
          <a:noFill/>
          <a:ln w="9525" cap="flat" cmpd="sng" algn="ctr">
            <a:noFill/>
            <a:prstDash val="solid"/>
            <a:miter lim="800000"/>
            <a:headEnd/>
            <a:tailEnd/>
          </a:ln>
        </p:spPr>
      </p:pic>
      <p:pic>
        <p:nvPicPr>
          <p:cNvPr id="6" name="Picture 5" descr="sound amplifier 2010"/>
          <p:cNvPicPr>
            <a:picLocks noChangeAspect="1" noChangeArrowheads="1"/>
          </p:cNvPicPr>
          <p:nvPr/>
        </p:nvPicPr>
        <p:blipFill>
          <a:blip r:embed="rId4" cstate="print"/>
          <a:srcRect/>
          <a:stretch>
            <a:fillRect/>
          </a:stretch>
        </p:blipFill>
        <p:spPr bwMode="auto">
          <a:xfrm>
            <a:off x="3228975" y="1828800"/>
            <a:ext cx="2438400" cy="1660980"/>
          </a:xfrm>
          <a:prstGeom prst="rect">
            <a:avLst/>
          </a:prstGeom>
          <a:noFill/>
        </p:spPr>
      </p:pic>
      <p:pic>
        <p:nvPicPr>
          <p:cNvPr id="1026" name="Picture 2" descr="http://www.accesstechnologiesinc.org/Images/PictureItCommunicationBoard.gif"/>
          <p:cNvPicPr>
            <a:picLocks noChangeAspect="1" noChangeArrowheads="1"/>
          </p:cNvPicPr>
          <p:nvPr/>
        </p:nvPicPr>
        <p:blipFill>
          <a:blip r:embed="rId5" cstate="print"/>
          <a:srcRect/>
          <a:stretch>
            <a:fillRect/>
          </a:stretch>
        </p:blipFill>
        <p:spPr bwMode="auto">
          <a:xfrm>
            <a:off x="5667375" y="1219200"/>
            <a:ext cx="3324225" cy="2486626"/>
          </a:xfrm>
          <a:prstGeom prst="rect">
            <a:avLst/>
          </a:prstGeom>
          <a:noFill/>
        </p:spPr>
      </p:pic>
      <p:sp>
        <p:nvSpPr>
          <p:cNvPr id="14" name="TextBox 13"/>
          <p:cNvSpPr txBox="1"/>
          <p:nvPr/>
        </p:nvSpPr>
        <p:spPr>
          <a:xfrm>
            <a:off x="3530977" y="3489780"/>
            <a:ext cx="1828800" cy="369332"/>
          </a:xfrm>
          <a:prstGeom prst="rect">
            <a:avLst/>
          </a:prstGeom>
          <a:noFill/>
        </p:spPr>
        <p:txBody>
          <a:bodyPr wrap="square" rtlCol="0">
            <a:spAutoFit/>
          </a:bodyPr>
          <a:lstStyle/>
          <a:p>
            <a:pPr defTabSz="457200" fontAlgn="base">
              <a:spcBef>
                <a:spcPct val="0"/>
              </a:spcBef>
              <a:spcAft>
                <a:spcPct val="0"/>
              </a:spcAft>
            </a:pPr>
            <a:r>
              <a:rPr lang="en-US" dirty="0" smtClean="0">
                <a:solidFill>
                  <a:prstClr val="black"/>
                </a:solidFill>
                <a:ea typeface="ヒラギノ角ゴ Pro W3" charset="-128"/>
              </a:rPr>
              <a:t>Sound Amplifier</a:t>
            </a:r>
            <a:endParaRPr lang="en-US" dirty="0">
              <a:solidFill>
                <a:prstClr val="black"/>
              </a:solidFill>
              <a:ea typeface="ヒラギノ角ゴ Pro W3" charset="-128"/>
            </a:endParaRPr>
          </a:p>
        </p:txBody>
      </p:sp>
      <p:sp>
        <p:nvSpPr>
          <p:cNvPr id="15" name="TextBox 14"/>
          <p:cNvSpPr txBox="1"/>
          <p:nvPr/>
        </p:nvSpPr>
        <p:spPr>
          <a:xfrm>
            <a:off x="6172200" y="3705826"/>
            <a:ext cx="2514600" cy="369332"/>
          </a:xfrm>
          <a:prstGeom prst="rect">
            <a:avLst/>
          </a:prstGeom>
          <a:noFill/>
        </p:spPr>
        <p:txBody>
          <a:bodyPr wrap="square" rtlCol="0">
            <a:spAutoFit/>
          </a:bodyPr>
          <a:lstStyle/>
          <a:p>
            <a:pPr defTabSz="457200" fontAlgn="base">
              <a:spcBef>
                <a:spcPct val="0"/>
              </a:spcBef>
              <a:spcAft>
                <a:spcPct val="0"/>
              </a:spcAft>
            </a:pPr>
            <a:r>
              <a:rPr lang="en-US" dirty="0" smtClean="0">
                <a:solidFill>
                  <a:prstClr val="black"/>
                </a:solidFill>
                <a:ea typeface="ヒラギノ角ゴ Pro W3" charset="-128"/>
              </a:rPr>
              <a:t>Communication Board</a:t>
            </a:r>
            <a:endParaRPr lang="en-US" dirty="0">
              <a:solidFill>
                <a:prstClr val="black"/>
              </a:solidFill>
              <a:ea typeface="ヒラギノ角ゴ Pro W3" charset="-128"/>
            </a:endParaRPr>
          </a:p>
        </p:txBody>
      </p:sp>
      <p:sp>
        <p:nvSpPr>
          <p:cNvPr id="16" name="TextBox 15"/>
          <p:cNvSpPr txBox="1"/>
          <p:nvPr/>
        </p:nvSpPr>
        <p:spPr>
          <a:xfrm>
            <a:off x="990600" y="3489780"/>
            <a:ext cx="2057400" cy="369332"/>
          </a:xfrm>
          <a:prstGeom prst="rect">
            <a:avLst/>
          </a:prstGeom>
          <a:noFill/>
        </p:spPr>
        <p:txBody>
          <a:bodyPr wrap="square" rtlCol="0">
            <a:spAutoFit/>
          </a:bodyPr>
          <a:lstStyle/>
          <a:p>
            <a:pPr algn="ctr" defTabSz="457200" fontAlgn="base">
              <a:spcBef>
                <a:spcPct val="0"/>
              </a:spcBef>
              <a:spcAft>
                <a:spcPct val="0"/>
              </a:spcAft>
            </a:pPr>
            <a:r>
              <a:rPr lang="en-US" dirty="0" smtClean="0">
                <a:solidFill>
                  <a:prstClr val="black"/>
                </a:solidFill>
                <a:ea typeface="ヒラギノ角ゴ Pro W3" charset="-128"/>
              </a:rPr>
              <a:t>Speaker Phone</a:t>
            </a:r>
            <a:endParaRPr lang="en-US" dirty="0">
              <a:solidFill>
                <a:prstClr val="black"/>
              </a:solidFill>
              <a:ea typeface="ヒラギノ角ゴ Pro W3" charset="-128"/>
            </a:endParaRPr>
          </a:p>
        </p:txBody>
      </p:sp>
      <p:pic>
        <p:nvPicPr>
          <p:cNvPr id="17" name="Picture 5" descr="fa32dc10d8a181f9f728823fbd83fd69"/>
          <p:cNvPicPr>
            <a:picLocks noChangeAspect="1" noChangeArrowheads="1"/>
          </p:cNvPicPr>
          <p:nvPr/>
        </p:nvPicPr>
        <p:blipFill>
          <a:blip r:embed="rId6" cstate="print"/>
          <a:srcRect/>
          <a:stretch>
            <a:fillRect/>
          </a:stretch>
        </p:blipFill>
        <p:spPr bwMode="auto">
          <a:xfrm>
            <a:off x="457200" y="4075158"/>
            <a:ext cx="2590800" cy="1808163"/>
          </a:xfrm>
          <a:prstGeom prst="rect">
            <a:avLst/>
          </a:prstGeom>
          <a:noFill/>
        </p:spPr>
      </p:pic>
      <p:sp>
        <p:nvSpPr>
          <p:cNvPr id="18" name="TextBox 17"/>
          <p:cNvSpPr txBox="1"/>
          <p:nvPr/>
        </p:nvSpPr>
        <p:spPr>
          <a:xfrm>
            <a:off x="990600" y="5883321"/>
            <a:ext cx="1600200" cy="369332"/>
          </a:xfrm>
          <a:prstGeom prst="rect">
            <a:avLst/>
          </a:prstGeom>
          <a:noFill/>
        </p:spPr>
        <p:txBody>
          <a:bodyPr wrap="square" rtlCol="0">
            <a:spAutoFit/>
          </a:bodyPr>
          <a:lstStyle/>
          <a:p>
            <a:pPr algn="ctr" defTabSz="457200" fontAlgn="base">
              <a:spcBef>
                <a:spcPct val="0"/>
              </a:spcBef>
              <a:spcAft>
                <a:spcPct val="0"/>
              </a:spcAft>
            </a:pPr>
            <a:r>
              <a:rPr lang="en-US" dirty="0" smtClean="0">
                <a:solidFill>
                  <a:prstClr val="black"/>
                </a:solidFill>
                <a:ea typeface="ヒラギノ角ゴ Pro W3" charset="-128"/>
              </a:rPr>
              <a:t>TTY</a:t>
            </a:r>
            <a:endParaRPr lang="en-US" dirty="0">
              <a:solidFill>
                <a:prstClr val="black"/>
              </a:solidFill>
              <a:ea typeface="ヒラギノ角ゴ Pro W3" charset="-128"/>
            </a:endParaRPr>
          </a:p>
        </p:txBody>
      </p:sp>
      <p:pic>
        <p:nvPicPr>
          <p:cNvPr id="1030" name="Picture 6" descr="http://graphichive.net/uploaded/youtoart/b_1272993672283.jpg"/>
          <p:cNvPicPr>
            <a:picLocks noChangeAspect="1" noChangeArrowheads="1"/>
          </p:cNvPicPr>
          <p:nvPr/>
        </p:nvPicPr>
        <p:blipFill>
          <a:blip r:embed="rId7" cstate="print"/>
          <a:srcRect/>
          <a:stretch>
            <a:fillRect/>
          </a:stretch>
        </p:blipFill>
        <p:spPr bwMode="auto">
          <a:xfrm>
            <a:off x="4445377" y="3859112"/>
            <a:ext cx="1624846" cy="2170984"/>
          </a:xfrm>
          <a:prstGeom prst="rect">
            <a:avLst/>
          </a:prstGeom>
          <a:noFill/>
        </p:spPr>
      </p:pic>
      <p:sp>
        <p:nvSpPr>
          <p:cNvPr id="21" name="TextBox 20"/>
          <p:cNvSpPr txBox="1"/>
          <p:nvPr/>
        </p:nvSpPr>
        <p:spPr>
          <a:xfrm>
            <a:off x="3911694" y="6033184"/>
            <a:ext cx="2692212" cy="369332"/>
          </a:xfrm>
          <a:prstGeom prst="rect">
            <a:avLst/>
          </a:prstGeom>
          <a:noFill/>
        </p:spPr>
        <p:txBody>
          <a:bodyPr wrap="square" rtlCol="0">
            <a:spAutoFit/>
          </a:bodyPr>
          <a:lstStyle/>
          <a:p>
            <a:pPr algn="ctr" defTabSz="457200" fontAlgn="base">
              <a:spcBef>
                <a:spcPct val="0"/>
              </a:spcBef>
              <a:spcAft>
                <a:spcPct val="0"/>
              </a:spcAft>
            </a:pPr>
            <a:r>
              <a:rPr lang="en-US" dirty="0" smtClean="0">
                <a:solidFill>
                  <a:prstClr val="black"/>
                </a:solidFill>
                <a:ea typeface="ヒラギノ角ゴ Pro W3" charset="-128"/>
              </a:rPr>
              <a:t>Magnifier Reading Glass</a:t>
            </a:r>
            <a:endParaRPr lang="en-US" dirty="0">
              <a:solidFill>
                <a:prstClr val="black"/>
              </a:solidFill>
              <a:ea typeface="ヒラギノ角ゴ Pro W3"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3</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9210675"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8229600" cy="1143000"/>
          </a:xfrm>
        </p:spPr>
        <p:txBody>
          <a:bodyPr/>
          <a:lstStyle/>
          <a:p>
            <a:r>
              <a:rPr lang="en-US" dirty="0" smtClean="0"/>
              <a:t>Interpreter Services Today</a:t>
            </a:r>
          </a:p>
        </p:txBody>
      </p:sp>
      <p:sp>
        <p:nvSpPr>
          <p:cNvPr id="10243" name="Content Placeholder 2"/>
          <p:cNvSpPr>
            <a:spLocks noGrp="1"/>
          </p:cNvSpPr>
          <p:nvPr>
            <p:ph idx="1"/>
          </p:nvPr>
        </p:nvSpPr>
        <p:spPr/>
        <p:txBody>
          <a:bodyPr/>
          <a:lstStyle/>
          <a:p>
            <a:pPr>
              <a:buFont typeface="Arial" charset="0"/>
              <a:buNone/>
            </a:pPr>
            <a:r>
              <a:rPr lang="en-US" u="sng" dirty="0" smtClean="0">
                <a:latin typeface="+mj-lt"/>
              </a:rPr>
              <a:t>Access to Agency Services</a:t>
            </a:r>
          </a:p>
          <a:p>
            <a:r>
              <a:rPr lang="en-US" dirty="0" smtClean="0">
                <a:latin typeface="+mj-lt"/>
              </a:rPr>
              <a:t>Access to on-site interpretation of 40 languages </a:t>
            </a:r>
          </a:p>
          <a:p>
            <a:r>
              <a:rPr lang="en-US" dirty="0" smtClean="0">
                <a:latin typeface="+mj-lt"/>
              </a:rPr>
              <a:t>Access to over 200 languages through over the phone interpretation</a:t>
            </a:r>
          </a:p>
          <a:p>
            <a:r>
              <a:rPr lang="en-US" dirty="0" smtClean="0">
                <a:latin typeface="+mj-lt"/>
              </a:rPr>
              <a:t>Top languages include:</a:t>
            </a:r>
          </a:p>
          <a:p>
            <a:pPr lvl="1"/>
            <a:r>
              <a:rPr lang="en-US" dirty="0" smtClean="0">
                <a:latin typeface="+mj-lt"/>
              </a:rPr>
              <a:t>Spanish, Polish, Mandarin, Cantonese, Arabic, Russian, and American Sign Language </a:t>
            </a:r>
          </a:p>
          <a:p>
            <a:pPr>
              <a:buFont typeface="Arial" charset="0"/>
              <a:buNone/>
            </a:pPr>
            <a:endParaRPr lang="en-US" dirty="0" smtClean="0"/>
          </a:p>
        </p:txBody>
      </p:sp>
      <p:sp>
        <p:nvSpPr>
          <p:cNvPr id="10244" name="Slide Number Placeholder 3"/>
          <p:cNvSpPr>
            <a:spLocks noGrp="1"/>
          </p:cNvSpPr>
          <p:nvPr>
            <p:ph type="sldNum" sz="quarter" idx="12"/>
          </p:nvPr>
        </p:nvSpPr>
        <p:spPr bwMode="auto">
          <a:noFill/>
          <a:ln>
            <a:miter lim="800000"/>
            <a:headEnd/>
            <a:tailEnd/>
          </a:ln>
        </p:spPr>
        <p:txBody>
          <a:bodyPr/>
          <a:lstStyle/>
          <a:p>
            <a:fld id="{EBE5CC4B-2574-4E70-94DA-59EAFF906634}"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81000"/>
            <a:ext cx="8229600" cy="1143000"/>
          </a:xfrm>
        </p:spPr>
        <p:txBody>
          <a:bodyPr/>
          <a:lstStyle/>
          <a:p>
            <a:r>
              <a:rPr lang="en-US" dirty="0" smtClean="0"/>
              <a:t>Interpreter Services Today	</a:t>
            </a:r>
          </a:p>
        </p:txBody>
      </p:sp>
      <p:sp>
        <p:nvSpPr>
          <p:cNvPr id="11267" name="Content Placeholder 2"/>
          <p:cNvSpPr>
            <a:spLocks noGrp="1"/>
          </p:cNvSpPr>
          <p:nvPr>
            <p:ph idx="1"/>
          </p:nvPr>
        </p:nvSpPr>
        <p:spPr>
          <a:xfrm>
            <a:off x="457200" y="1417638"/>
            <a:ext cx="8229600" cy="4525962"/>
          </a:xfrm>
        </p:spPr>
        <p:txBody>
          <a:bodyPr/>
          <a:lstStyle/>
          <a:p>
            <a:pPr algn="ctr">
              <a:buNone/>
            </a:pPr>
            <a:endParaRPr lang="en-US" sz="6000" b="1" dirty="0" smtClean="0">
              <a:latin typeface="Cambria" pitchFamily="18" charset="0"/>
            </a:endParaRPr>
          </a:p>
          <a:p>
            <a:pPr algn="ctr">
              <a:buNone/>
            </a:pPr>
            <a:r>
              <a:rPr lang="en-US" sz="6000" b="1" dirty="0" smtClean="0">
                <a:latin typeface="+mj-lt"/>
              </a:rPr>
              <a:t>113,632</a:t>
            </a:r>
            <a:r>
              <a:rPr lang="en-US" sz="6000" dirty="0" smtClean="0">
                <a:latin typeface="+mj-lt"/>
              </a:rPr>
              <a:t> </a:t>
            </a:r>
          </a:p>
          <a:p>
            <a:pPr algn="ctr">
              <a:buNone/>
            </a:pPr>
            <a:r>
              <a:rPr lang="en-US" dirty="0" smtClean="0">
                <a:latin typeface="+mj-lt"/>
              </a:rPr>
              <a:t>Requests for language services provided by Rush Interpreters in 2011</a:t>
            </a:r>
          </a:p>
          <a:p>
            <a:pPr>
              <a:buFont typeface="Arial" charset="0"/>
              <a:buNone/>
            </a:pPr>
            <a:endParaRPr lang="en-US" dirty="0" smtClean="0">
              <a:latin typeface="Cambria" pitchFamily="18" charset="0"/>
            </a:endParaRPr>
          </a:p>
        </p:txBody>
      </p:sp>
      <p:sp>
        <p:nvSpPr>
          <p:cNvPr id="11268" name="Slide Number Placeholder 3"/>
          <p:cNvSpPr>
            <a:spLocks noGrp="1"/>
          </p:cNvSpPr>
          <p:nvPr>
            <p:ph type="sldNum" sz="quarter" idx="12"/>
          </p:nvPr>
        </p:nvSpPr>
        <p:spPr bwMode="auto">
          <a:noFill/>
          <a:ln>
            <a:miter lim="800000"/>
            <a:headEnd/>
            <a:tailEnd/>
          </a:ln>
        </p:spPr>
        <p:txBody>
          <a:bodyPr/>
          <a:lstStyle/>
          <a:p>
            <a:fld id="{2B2C15B7-31ED-4D8F-A06E-EFA217F6ABA5}" type="slidenum">
              <a:rPr lang="en-US" smtClean="0"/>
              <a:pPr/>
              <a:t>31</a:t>
            </a:fld>
            <a:endParaRPr lang="en-US" smtClean="0"/>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Interpreter Services Today</a:t>
            </a:r>
            <a:endParaRPr lang="en-US" dirty="0"/>
          </a:p>
        </p:txBody>
      </p:sp>
      <p:sp>
        <p:nvSpPr>
          <p:cNvPr id="3" name="Content Placeholder 2"/>
          <p:cNvSpPr>
            <a:spLocks noGrp="1"/>
          </p:cNvSpPr>
          <p:nvPr>
            <p:ph idx="1"/>
          </p:nvPr>
        </p:nvSpPr>
        <p:spPr/>
        <p:txBody>
          <a:bodyPr/>
          <a:lstStyle/>
          <a:p>
            <a:r>
              <a:rPr lang="en-US" dirty="0" smtClean="0"/>
              <a:t>National Certification of all Staff Interpreters</a:t>
            </a:r>
          </a:p>
          <a:p>
            <a:pPr lvl="1"/>
            <a:r>
              <a:rPr lang="en-US" dirty="0" smtClean="0"/>
              <a:t>Certification Commission for Healthcare Interpreters (CCHI) </a:t>
            </a:r>
            <a:endParaRPr lang="en-US" dirty="0" smtClean="0">
              <a:latin typeface="Cambria" pitchFamily="18" charset="0"/>
            </a:endParaRPr>
          </a:p>
          <a:p>
            <a:pPr lvl="2"/>
            <a:r>
              <a:rPr lang="en-US" dirty="0" smtClean="0">
                <a:latin typeface="+mj-lt"/>
              </a:rPr>
              <a:t>Certified Healthcare Interpreter - CHI (Spanish)</a:t>
            </a:r>
          </a:p>
          <a:p>
            <a:pPr lvl="2"/>
            <a:r>
              <a:rPr lang="en-US" dirty="0" smtClean="0">
                <a:latin typeface="+mj-lt"/>
              </a:rPr>
              <a:t> Associate Healthcare Interpreter – AHI (Polish)</a:t>
            </a:r>
          </a:p>
          <a:p>
            <a:pPr lvl="2"/>
            <a:endParaRPr lang="en-US" dirty="0" smtClean="0">
              <a:latin typeface="+mj-lt"/>
            </a:endParaRPr>
          </a:p>
          <a:p>
            <a:r>
              <a:rPr lang="en-US" dirty="0" smtClean="0">
                <a:latin typeface="+mj-lt"/>
              </a:rPr>
              <a:t>First hospital in Illinois to have all interpreters certified at the highest level of certification</a:t>
            </a:r>
          </a:p>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Improving the Patient Experience</a:t>
            </a:r>
          </a:p>
        </p:txBody>
      </p:sp>
      <p:sp>
        <p:nvSpPr>
          <p:cNvPr id="12291" name="Content Placeholder 2"/>
          <p:cNvSpPr>
            <a:spLocks noGrp="1"/>
          </p:cNvSpPr>
          <p:nvPr>
            <p:ph idx="1"/>
          </p:nvPr>
        </p:nvSpPr>
        <p:spPr>
          <a:xfrm>
            <a:off x="304800" y="1371600"/>
            <a:ext cx="8534400" cy="4984750"/>
          </a:xfrm>
        </p:spPr>
        <p:txBody>
          <a:bodyPr/>
          <a:lstStyle/>
          <a:p>
            <a:r>
              <a:rPr lang="en-US" dirty="0" smtClean="0">
                <a:latin typeface="+mj-lt"/>
              </a:rPr>
              <a:t>Collaboration with Clinicians</a:t>
            </a:r>
          </a:p>
          <a:p>
            <a:pPr lvl="1"/>
            <a:r>
              <a:rPr lang="en-US" dirty="0" smtClean="0">
                <a:latin typeface="+mj-lt"/>
              </a:rPr>
              <a:t>Charge nurse workshops</a:t>
            </a:r>
          </a:p>
          <a:p>
            <a:pPr lvl="1"/>
            <a:r>
              <a:rPr lang="en-US" dirty="0" smtClean="0">
                <a:latin typeface="+mj-lt"/>
              </a:rPr>
              <a:t>Nursing competency training</a:t>
            </a:r>
          </a:p>
          <a:p>
            <a:pPr lvl="1"/>
            <a:r>
              <a:rPr lang="en-US" dirty="0" smtClean="0">
                <a:latin typeface="+mj-lt"/>
              </a:rPr>
              <a:t>In-services in patient care areas</a:t>
            </a:r>
          </a:p>
          <a:p>
            <a:pPr lvl="1"/>
            <a:r>
              <a:rPr lang="en-US" dirty="0" smtClean="0">
                <a:latin typeface="+mj-lt"/>
              </a:rPr>
              <a:t>Residency orientation</a:t>
            </a:r>
          </a:p>
          <a:p>
            <a:pPr lvl="1"/>
            <a:r>
              <a:rPr lang="en-US" dirty="0" smtClean="0">
                <a:latin typeface="+mj-lt"/>
              </a:rPr>
              <a:t>Patient Special Services</a:t>
            </a:r>
          </a:p>
          <a:p>
            <a:r>
              <a:rPr lang="en-US" dirty="0" smtClean="0">
                <a:latin typeface="+mj-lt"/>
              </a:rPr>
              <a:t>Collaboration with Rush University</a:t>
            </a:r>
          </a:p>
          <a:p>
            <a:pPr lvl="1"/>
            <a:r>
              <a:rPr lang="en-US" dirty="0" smtClean="0">
                <a:latin typeface="+mj-lt"/>
              </a:rPr>
              <a:t>Geriatric Interdisciplinary Team Training (GITT)</a:t>
            </a:r>
          </a:p>
          <a:p>
            <a:pPr lvl="1"/>
            <a:r>
              <a:rPr lang="en-US" dirty="0" smtClean="0">
                <a:latin typeface="+mj-lt"/>
              </a:rPr>
              <a:t>Food &amp; Nutritional Services Community Outreach</a:t>
            </a:r>
          </a:p>
        </p:txBody>
      </p:sp>
      <p:sp>
        <p:nvSpPr>
          <p:cNvPr id="12292" name="Slide Number Placeholder 3"/>
          <p:cNvSpPr>
            <a:spLocks noGrp="1"/>
          </p:cNvSpPr>
          <p:nvPr>
            <p:ph type="sldNum" sz="quarter" idx="12"/>
          </p:nvPr>
        </p:nvSpPr>
        <p:spPr bwMode="auto">
          <a:noFill/>
          <a:ln>
            <a:miter lim="800000"/>
            <a:headEnd/>
            <a:tailEnd/>
          </a:ln>
        </p:spPr>
        <p:txBody>
          <a:bodyPr/>
          <a:lstStyle/>
          <a:p>
            <a:fld id="{4F96923D-AFC0-4B4C-B678-30DA24F32BF7}" type="slidenum">
              <a:rPr lang="en-US" smtClean="0"/>
              <a:pPr/>
              <a:t>33</a:t>
            </a:fld>
            <a:endParaRPr lang="en-US" smtClean="0"/>
          </a:p>
        </p:txBody>
      </p:sp>
      <p:sp>
        <p:nvSpPr>
          <p:cNvPr id="5" name="Right Brace 4"/>
          <p:cNvSpPr/>
          <p:nvPr/>
        </p:nvSpPr>
        <p:spPr>
          <a:xfrm>
            <a:off x="5410200" y="2057400"/>
            <a:ext cx="914400" cy="1401763"/>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defTabSz="457200" fontAlgn="base">
              <a:spcBef>
                <a:spcPct val="0"/>
              </a:spcBef>
              <a:spcAft>
                <a:spcPct val="0"/>
              </a:spcAft>
              <a:defRPr/>
            </a:pPr>
            <a:endParaRPr lang="en-US">
              <a:solidFill>
                <a:prstClr val="black"/>
              </a:solidFill>
            </a:endParaRPr>
          </a:p>
        </p:txBody>
      </p:sp>
      <p:sp>
        <p:nvSpPr>
          <p:cNvPr id="12294" name="TextBox 5"/>
          <p:cNvSpPr txBox="1">
            <a:spLocks noChangeArrowheads="1"/>
          </p:cNvSpPr>
          <p:nvPr/>
        </p:nvSpPr>
        <p:spPr bwMode="auto">
          <a:xfrm>
            <a:off x="6477000" y="1981200"/>
            <a:ext cx="2362200" cy="1200150"/>
          </a:xfrm>
          <a:prstGeom prst="rect">
            <a:avLst/>
          </a:prstGeom>
          <a:solidFill>
            <a:schemeClr val="accent1"/>
          </a:solidFill>
          <a:ln w="9525">
            <a:noFill/>
            <a:miter lim="800000"/>
            <a:headEnd/>
            <a:tailEnd/>
          </a:ln>
        </p:spPr>
        <p:txBody>
          <a:bodyPr>
            <a:spAutoFit/>
          </a:bodyPr>
          <a:lstStyle/>
          <a:p>
            <a:pPr algn="ctr" defTabSz="457200" fontAlgn="base">
              <a:spcBef>
                <a:spcPct val="0"/>
              </a:spcBef>
              <a:spcAft>
                <a:spcPct val="0"/>
              </a:spcAft>
            </a:pPr>
            <a:r>
              <a:rPr lang="en-US">
                <a:solidFill>
                  <a:prstClr val="black"/>
                </a:solidFill>
                <a:ea typeface="ヒラギノ角ゴ Pro W3" charset="-128"/>
              </a:rPr>
              <a:t>Crucial </a:t>
            </a:r>
            <a:r>
              <a:rPr lang="en-US" smtClean="0">
                <a:solidFill>
                  <a:prstClr val="black"/>
                </a:solidFill>
                <a:ea typeface="ヒラギノ角ゴ Pro W3" charset="-128"/>
              </a:rPr>
              <a:t>elements </a:t>
            </a:r>
            <a:r>
              <a:rPr lang="en-US" dirty="0">
                <a:solidFill>
                  <a:prstClr val="black"/>
                </a:solidFill>
                <a:ea typeface="ヒラギノ角ゴ Pro W3" charset="-128"/>
              </a:rPr>
              <a:t>of the cultural competency portion of the Magnet Award application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57200"/>
            <a:ext cx="8229600" cy="1143000"/>
          </a:xfrm>
        </p:spPr>
        <p:txBody>
          <a:bodyPr/>
          <a:lstStyle/>
          <a:p>
            <a:r>
              <a:rPr lang="en-US" dirty="0" smtClean="0"/>
              <a:t>Improving the Patient Experience</a:t>
            </a:r>
          </a:p>
        </p:txBody>
      </p:sp>
      <p:sp>
        <p:nvSpPr>
          <p:cNvPr id="13315" name="Content Placeholder 2"/>
          <p:cNvSpPr>
            <a:spLocks noGrp="1"/>
          </p:cNvSpPr>
          <p:nvPr>
            <p:ph idx="1"/>
          </p:nvPr>
        </p:nvSpPr>
        <p:spPr/>
        <p:txBody>
          <a:bodyPr/>
          <a:lstStyle/>
          <a:p>
            <a:r>
              <a:rPr lang="en-US" dirty="0" smtClean="0">
                <a:latin typeface="+mj-lt"/>
              </a:rPr>
              <a:t>Translation of </a:t>
            </a:r>
            <a:r>
              <a:rPr lang="en-US" dirty="0" err="1" smtClean="0">
                <a:latin typeface="+mj-lt"/>
              </a:rPr>
              <a:t>Wayfinding</a:t>
            </a:r>
            <a:r>
              <a:rPr lang="en-US" dirty="0" smtClean="0">
                <a:latin typeface="+mj-lt"/>
              </a:rPr>
              <a:t> Signs</a:t>
            </a:r>
          </a:p>
          <a:p>
            <a:pPr lvl="1"/>
            <a:r>
              <a:rPr lang="en-US" dirty="0" smtClean="0">
                <a:latin typeface="+mj-lt"/>
              </a:rPr>
              <a:t>Patients reviewed translations prior to posting </a:t>
            </a:r>
          </a:p>
          <a:p>
            <a:r>
              <a:rPr lang="en-US" dirty="0" smtClean="0">
                <a:latin typeface="+mj-lt"/>
              </a:rPr>
              <a:t>Multilingual information on Inter/Intranet</a:t>
            </a:r>
          </a:p>
          <a:p>
            <a:pPr lvl="1"/>
            <a:r>
              <a:rPr lang="en-US" dirty="0" smtClean="0">
                <a:latin typeface="+mj-lt"/>
              </a:rPr>
              <a:t>Consent forms and Information sheets</a:t>
            </a:r>
          </a:p>
          <a:p>
            <a:pPr lvl="1"/>
            <a:r>
              <a:rPr lang="en-US" dirty="0" smtClean="0">
                <a:latin typeface="+mj-lt"/>
              </a:rPr>
              <a:t>Health Information</a:t>
            </a:r>
          </a:p>
          <a:p>
            <a:pPr lvl="1"/>
            <a:r>
              <a:rPr lang="en-US" dirty="0" smtClean="0">
                <a:latin typeface="+mj-lt"/>
              </a:rPr>
              <a:t>Patient Guide	</a:t>
            </a:r>
          </a:p>
          <a:p>
            <a:pPr lvl="1"/>
            <a:r>
              <a:rPr lang="en-US" dirty="0" smtClean="0">
                <a:latin typeface="+mj-lt"/>
              </a:rPr>
              <a:t>Events</a:t>
            </a:r>
          </a:p>
          <a:p>
            <a:pPr lvl="1"/>
            <a:endParaRPr lang="en-US" dirty="0" smtClean="0">
              <a:latin typeface="+mj-lt"/>
            </a:endParaRPr>
          </a:p>
          <a:p>
            <a:endParaRPr lang="en-US" dirty="0" smtClean="0">
              <a:latin typeface="+mj-lt"/>
            </a:endParaRPr>
          </a:p>
          <a:p>
            <a:endParaRPr lang="en-US" dirty="0" smtClean="0">
              <a:latin typeface="+mj-lt"/>
            </a:endParaRPr>
          </a:p>
        </p:txBody>
      </p:sp>
      <p:sp>
        <p:nvSpPr>
          <p:cNvPr id="13316" name="Slide Number Placeholder 3"/>
          <p:cNvSpPr>
            <a:spLocks noGrp="1"/>
          </p:cNvSpPr>
          <p:nvPr>
            <p:ph type="sldNum" sz="quarter" idx="12"/>
          </p:nvPr>
        </p:nvSpPr>
        <p:spPr bwMode="auto">
          <a:noFill/>
          <a:ln>
            <a:miter lim="800000"/>
            <a:headEnd/>
            <a:tailEnd/>
          </a:ln>
        </p:spPr>
        <p:txBody>
          <a:bodyPr/>
          <a:lstStyle/>
          <a:p>
            <a:fld id="{70543D81-2048-4D9B-BA74-559E4CBE2FC4}"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Interpreting Services</a:t>
            </a:r>
            <a:endParaRPr lang="en-US" dirty="0"/>
          </a:p>
        </p:txBody>
      </p:sp>
      <p:sp>
        <p:nvSpPr>
          <p:cNvPr id="3" name="Content Placeholder 2"/>
          <p:cNvSpPr>
            <a:spLocks noGrp="1"/>
          </p:cNvSpPr>
          <p:nvPr>
            <p:ph idx="1"/>
          </p:nvPr>
        </p:nvSpPr>
        <p:spPr>
          <a:xfrm>
            <a:off x="457200" y="1830387"/>
            <a:ext cx="8229600" cy="4525963"/>
          </a:xfrm>
        </p:spPr>
        <p:txBody>
          <a:bodyPr/>
          <a:lstStyle/>
          <a:p>
            <a:r>
              <a:rPr lang="en-US" dirty="0" smtClean="0"/>
              <a:t>Interpreter services will be expanding to video remote interpretation (VRI) services</a:t>
            </a:r>
          </a:p>
          <a:p>
            <a:pPr lvl="1"/>
            <a:r>
              <a:rPr lang="en-US" dirty="0" smtClean="0"/>
              <a:t>Provides almost instant access to interpreters </a:t>
            </a:r>
          </a:p>
          <a:p>
            <a:pPr lvl="1"/>
            <a:r>
              <a:rPr lang="en-US" dirty="0" smtClean="0"/>
              <a:t>Improves interpreter efficiency</a:t>
            </a:r>
          </a:p>
          <a:p>
            <a:pPr lvl="1"/>
            <a:r>
              <a:rPr lang="en-US" dirty="0" smtClean="0"/>
              <a:t>Allows staff interpreters to provide services to more limited English proficiency (LEP) patients</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l_fi" descr="http://t0.gstatic.com/images?q=tbn:ANd9GcT1zEAaB5-etpdnUpjLiSOb2tqQMZZ0Mjo6Jubll8uRsdwh0T019ASNacoP6Q"/>
          <p:cNvPicPr/>
          <p:nvPr/>
        </p:nvPicPr>
        <p:blipFill>
          <a:blip r:embed="rId3" cstate="print"/>
          <a:srcRect/>
          <a:stretch>
            <a:fillRect/>
          </a:stretch>
        </p:blipFill>
        <p:spPr bwMode="auto">
          <a:xfrm>
            <a:off x="7048500" y="3695700"/>
            <a:ext cx="381000" cy="228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Interpreters at Rush</a:t>
            </a:r>
            <a:endParaRPr lang="en-US" dirty="0"/>
          </a:p>
        </p:txBody>
      </p:sp>
      <p:sp>
        <p:nvSpPr>
          <p:cNvPr id="5" name="Content Placeholder 4"/>
          <p:cNvSpPr>
            <a:spLocks noGrp="1"/>
          </p:cNvSpPr>
          <p:nvPr>
            <p:ph idx="1"/>
          </p:nvPr>
        </p:nvSpPr>
        <p:spPr/>
        <p:txBody>
          <a:bodyPr/>
          <a:lstStyle/>
          <a:p>
            <a:pPr>
              <a:buFont typeface="Arial" charset="0"/>
              <a:buNone/>
            </a:pPr>
            <a:r>
              <a:rPr lang="en-US" sz="2500" b="1" i="1" u="sng" dirty="0" smtClean="0">
                <a:latin typeface="+mj-lt"/>
              </a:rPr>
              <a:t>Spanish</a:t>
            </a:r>
            <a:endParaRPr lang="en-US" sz="2500" dirty="0" smtClean="0">
              <a:latin typeface="+mj-lt"/>
            </a:endParaRPr>
          </a:p>
          <a:p>
            <a:pPr lvl="0">
              <a:lnSpc>
                <a:spcPct val="115000"/>
              </a:lnSpc>
              <a:spcBef>
                <a:spcPts val="0"/>
              </a:spcBef>
              <a:spcAft>
                <a:spcPts val="1000"/>
              </a:spcAft>
              <a:buFont typeface="Arial"/>
              <a:buChar char="•"/>
              <a:tabLst>
                <a:tab pos="457200" algn="l"/>
              </a:tabLst>
            </a:pPr>
            <a:r>
              <a:rPr lang="es-ES" sz="2800" dirty="0" smtClean="0">
                <a:ea typeface="Calibri"/>
                <a:cs typeface="Times New Roman"/>
              </a:rPr>
              <a:t>Carlos Olvera </a:t>
            </a:r>
            <a:endParaRPr lang="en-US" sz="2800" dirty="0" smtClean="0">
              <a:ea typeface="Calibri"/>
              <a:cs typeface="Times New Roman"/>
            </a:endParaRPr>
          </a:p>
          <a:p>
            <a:pPr lvl="0">
              <a:lnSpc>
                <a:spcPct val="115000"/>
              </a:lnSpc>
              <a:spcBef>
                <a:spcPts val="0"/>
              </a:spcBef>
              <a:spcAft>
                <a:spcPts val="1000"/>
              </a:spcAft>
              <a:buFont typeface="Arial"/>
              <a:buChar char="•"/>
              <a:tabLst>
                <a:tab pos="457200" algn="l"/>
              </a:tabLst>
            </a:pPr>
            <a:r>
              <a:rPr lang="es-ES" sz="2800" dirty="0" smtClean="0">
                <a:ea typeface="Calibri"/>
                <a:cs typeface="Times New Roman"/>
              </a:rPr>
              <a:t>Ricardo Kirgan </a:t>
            </a:r>
            <a:endParaRPr lang="en-US" sz="2800" dirty="0" smtClean="0">
              <a:ea typeface="Calibri"/>
              <a:cs typeface="Times New Roman"/>
            </a:endParaRPr>
          </a:p>
          <a:p>
            <a:pPr lvl="0">
              <a:lnSpc>
                <a:spcPct val="115000"/>
              </a:lnSpc>
              <a:spcBef>
                <a:spcPts val="0"/>
              </a:spcBef>
              <a:spcAft>
                <a:spcPts val="1000"/>
              </a:spcAft>
              <a:buFont typeface="Arial"/>
              <a:buChar char="•"/>
              <a:tabLst>
                <a:tab pos="457200" algn="l"/>
              </a:tabLst>
            </a:pPr>
            <a:r>
              <a:rPr lang="es-ES" sz="2800" dirty="0" smtClean="0">
                <a:ea typeface="Calibri"/>
                <a:cs typeface="Times New Roman"/>
              </a:rPr>
              <a:t>Ana CamposAparicio </a:t>
            </a:r>
            <a:endParaRPr lang="en-US" sz="2800" dirty="0" smtClean="0">
              <a:ea typeface="Calibri"/>
              <a:cs typeface="Times New Roman"/>
            </a:endParaRPr>
          </a:p>
          <a:p>
            <a:pPr lvl="0">
              <a:lnSpc>
                <a:spcPct val="115000"/>
              </a:lnSpc>
              <a:spcBef>
                <a:spcPts val="0"/>
              </a:spcBef>
              <a:spcAft>
                <a:spcPts val="1000"/>
              </a:spcAft>
              <a:buFont typeface="Arial"/>
              <a:buChar char="•"/>
              <a:tabLst>
                <a:tab pos="457200" algn="l"/>
              </a:tabLst>
            </a:pPr>
            <a:r>
              <a:rPr lang="es-ES" sz="2800" dirty="0" smtClean="0">
                <a:ea typeface="Calibri"/>
                <a:cs typeface="Times New Roman"/>
              </a:rPr>
              <a:t>Lucia Flores </a:t>
            </a:r>
            <a:endParaRPr lang="en-US" sz="2800" dirty="0" smtClean="0">
              <a:ea typeface="Calibri"/>
              <a:cs typeface="Times New Roman"/>
            </a:endParaRPr>
          </a:p>
          <a:p>
            <a:pPr lvl="0">
              <a:lnSpc>
                <a:spcPct val="115000"/>
              </a:lnSpc>
              <a:spcBef>
                <a:spcPts val="0"/>
              </a:spcBef>
              <a:spcAft>
                <a:spcPts val="1000"/>
              </a:spcAft>
              <a:buFont typeface="Arial"/>
              <a:buChar char="•"/>
              <a:tabLst>
                <a:tab pos="457200" algn="l"/>
              </a:tabLst>
            </a:pPr>
            <a:r>
              <a:rPr lang="es-ES" sz="2800" dirty="0" smtClean="0">
                <a:ea typeface="Calibri"/>
                <a:cs typeface="Times New Roman"/>
              </a:rPr>
              <a:t>Rocio Rosiles </a:t>
            </a:r>
            <a:endParaRPr lang="en-US" sz="2800" dirty="0" smtClean="0">
              <a:ea typeface="Calibri"/>
              <a:cs typeface="Times New Roman"/>
            </a:endParaRPr>
          </a:p>
          <a:p>
            <a:pPr lvl="0">
              <a:lnSpc>
                <a:spcPct val="115000"/>
              </a:lnSpc>
              <a:spcBef>
                <a:spcPts val="0"/>
              </a:spcBef>
              <a:spcAft>
                <a:spcPts val="1000"/>
              </a:spcAft>
              <a:buFont typeface="Arial"/>
              <a:buChar char="•"/>
              <a:tabLst>
                <a:tab pos="457200" algn="l"/>
              </a:tabLst>
            </a:pPr>
            <a:r>
              <a:rPr lang="es-ES" sz="2800" dirty="0" err="1" smtClean="0">
                <a:ea typeface="Calibri"/>
                <a:cs typeface="Times New Roman"/>
              </a:rPr>
              <a:t>Debra</a:t>
            </a:r>
            <a:r>
              <a:rPr lang="es-ES" sz="2800" dirty="0" smtClean="0">
                <a:ea typeface="Calibri"/>
                <a:cs typeface="Times New Roman"/>
              </a:rPr>
              <a:t> </a:t>
            </a:r>
            <a:r>
              <a:rPr lang="es-ES" sz="2800" dirty="0" err="1" smtClean="0">
                <a:ea typeface="Calibri"/>
                <a:cs typeface="Times New Roman"/>
              </a:rPr>
              <a:t>Moughamian</a:t>
            </a:r>
            <a:r>
              <a:rPr lang="es-ES" sz="2800" dirty="0" smtClean="0">
                <a:ea typeface="Calibri"/>
                <a:cs typeface="Times New Roman"/>
              </a:rPr>
              <a:t> </a:t>
            </a:r>
            <a:endParaRPr lang="en-US" sz="2800" dirty="0" smtClean="0">
              <a:ea typeface="Calibri"/>
              <a:cs typeface="Times New Roman"/>
            </a:endParaRPr>
          </a:p>
          <a:p>
            <a:pPr lvl="0">
              <a:lnSpc>
                <a:spcPct val="115000"/>
              </a:lnSpc>
              <a:spcBef>
                <a:spcPts val="0"/>
              </a:spcBef>
              <a:spcAft>
                <a:spcPts val="1000"/>
              </a:spcAft>
              <a:buFont typeface="Arial"/>
              <a:buChar char="•"/>
              <a:tabLst>
                <a:tab pos="457200" algn="l"/>
              </a:tabLst>
            </a:pPr>
            <a:r>
              <a:rPr lang="es-ES" sz="2800" dirty="0" smtClean="0">
                <a:ea typeface="Calibri"/>
                <a:cs typeface="Times New Roman"/>
              </a:rPr>
              <a:t>Guadalupe García </a:t>
            </a:r>
            <a:endParaRPr lang="en-US" sz="2800" dirty="0" smtClean="0">
              <a:ea typeface="Calibri"/>
              <a:cs typeface="Times New Roman"/>
            </a:endParaRPr>
          </a:p>
          <a:p>
            <a:endParaRPr lang="en-US" sz="2500" dirty="0" smtClean="0">
              <a:latin typeface="+mj-lt"/>
            </a:endParaRPr>
          </a:p>
          <a:p>
            <a:pPr>
              <a:buFont typeface="Arial" charset="0"/>
              <a:buNone/>
            </a:pPr>
            <a:endParaRPr lang="en-US" sz="2500" dirty="0" smtClean="0">
              <a:latin typeface="+mj-lt"/>
            </a:endParaRPr>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36</a:t>
            </a:fld>
            <a:endParaRPr lang="en-US"/>
          </a:p>
        </p:txBody>
      </p:sp>
      <p:sp>
        <p:nvSpPr>
          <p:cNvPr id="6" name="Content Placeholder 5"/>
          <p:cNvSpPr txBox="1">
            <a:spLocks/>
          </p:cNvSpPr>
          <p:nvPr/>
        </p:nvSpPr>
        <p:spPr>
          <a:xfrm>
            <a:off x="4648200" y="1600200"/>
            <a:ext cx="4038600" cy="4525963"/>
          </a:xfrm>
          <a:prstGeom prst="rect">
            <a:avLst/>
          </a:prstGeom>
        </p:spPr>
        <p:txBody>
          <a:bodyPr/>
          <a:lstStyle/>
          <a:p>
            <a:pPr marL="342900" indent="-342900" defTabSz="457200" eaLnBrk="0" fontAlgn="base" hangingPunct="0">
              <a:spcBef>
                <a:spcPct val="20000"/>
              </a:spcBef>
              <a:spcAft>
                <a:spcPct val="0"/>
              </a:spcAft>
              <a:buFont typeface="Arial" charset="0"/>
              <a:buNone/>
              <a:defRPr/>
            </a:pPr>
            <a:r>
              <a:rPr lang="en-US" sz="2500" b="1" i="1" u="sng" dirty="0" smtClean="0">
                <a:solidFill>
                  <a:prstClr val="black"/>
                </a:solidFill>
                <a:ea typeface="ヒラギノ角ゴ Pro W3" charset="-128"/>
                <a:cs typeface="ヒラギノ角ゴ Pro W3" charset="-128"/>
              </a:rPr>
              <a:t>Spanish</a:t>
            </a:r>
            <a:r>
              <a:rPr lang="es-ES" sz="2500" b="1" i="1" u="sng" dirty="0" smtClean="0">
                <a:solidFill>
                  <a:prstClr val="black"/>
                </a:solidFill>
                <a:ea typeface="ヒラギノ角ゴ Pro W3" charset="-128"/>
                <a:cs typeface="ヒラギノ角ゴ Pro W3" charset="-128"/>
              </a:rPr>
              <a:t> cont.</a:t>
            </a:r>
          </a:p>
          <a:p>
            <a:pPr marL="342900" indent="-342900" defTabSz="457200" eaLnBrk="0" fontAlgn="base" hangingPunct="0">
              <a:spcBef>
                <a:spcPct val="20000"/>
              </a:spcBef>
              <a:spcAft>
                <a:spcPct val="0"/>
              </a:spcAft>
              <a:buFont typeface="Arial" charset="0"/>
              <a:buChar char="•"/>
              <a:defRPr/>
            </a:pPr>
            <a:r>
              <a:rPr lang="es-ES" sz="2800" dirty="0" smtClean="0">
                <a:solidFill>
                  <a:prstClr val="black"/>
                </a:solidFill>
                <a:ea typeface="ヒラギノ角ゴ Pro W3" charset="-128"/>
                <a:cs typeface="ヒラギノ角ゴ Pro W3" charset="-128"/>
              </a:rPr>
              <a:t>Carolina Gómez</a:t>
            </a:r>
            <a:endParaRPr lang="en-US" sz="2800" dirty="0" smtClean="0">
              <a:solidFill>
                <a:prstClr val="black"/>
              </a:solidFill>
              <a:ea typeface="ヒラギノ角ゴ Pro W3" charset="-128"/>
              <a:cs typeface="ヒラギノ角ゴ Pro W3" charset="-128"/>
            </a:endParaRPr>
          </a:p>
          <a:p>
            <a:pPr marL="342900" indent="-342900" defTabSz="457200" eaLnBrk="0" fontAlgn="base" hangingPunct="0">
              <a:spcBef>
                <a:spcPct val="20000"/>
              </a:spcBef>
              <a:spcAft>
                <a:spcPct val="0"/>
              </a:spcAft>
              <a:buFont typeface="Arial" charset="0"/>
              <a:buChar char="•"/>
              <a:defRPr/>
            </a:pPr>
            <a:r>
              <a:rPr lang="es-ES" sz="2800" dirty="0" smtClean="0">
                <a:solidFill>
                  <a:prstClr val="black"/>
                </a:solidFill>
                <a:ea typeface="ヒラギノ角ゴ Pro W3" charset="-128"/>
                <a:cs typeface="ヒラギノ角ゴ Pro W3" charset="-128"/>
              </a:rPr>
              <a:t>Mayra Navarrett</a:t>
            </a:r>
          </a:p>
          <a:p>
            <a:pPr marL="342900" indent="-342900" defTabSz="457200" eaLnBrk="0" fontAlgn="base" hangingPunct="0">
              <a:spcBef>
                <a:spcPct val="20000"/>
              </a:spcBef>
              <a:spcAft>
                <a:spcPct val="0"/>
              </a:spcAft>
              <a:buFont typeface="Arial" charset="0"/>
              <a:buChar char="•"/>
              <a:defRPr/>
            </a:pPr>
            <a:r>
              <a:rPr lang="en-US" sz="2800" dirty="0" smtClean="0">
                <a:solidFill>
                  <a:prstClr val="black"/>
                </a:solidFill>
                <a:ea typeface="ヒラギノ角ゴ Pro W3" charset="-128"/>
                <a:cs typeface="ヒラギノ角ゴ Pro W3" charset="-128"/>
              </a:rPr>
              <a:t>Cesar Mendoza</a:t>
            </a:r>
            <a:endParaRPr lang="es-ES" sz="2800" dirty="0" smtClean="0">
              <a:solidFill>
                <a:prstClr val="black"/>
              </a:solidFill>
              <a:ea typeface="ヒラギノ角ゴ Pro W3" charset="-128"/>
              <a:cs typeface="ヒラギノ角ゴ Pro W3" charset="-128"/>
            </a:endParaRPr>
          </a:p>
          <a:p>
            <a:pPr marL="342900" indent="-342900" defTabSz="457200" eaLnBrk="0" fontAlgn="base" hangingPunct="0">
              <a:spcBef>
                <a:spcPct val="20000"/>
              </a:spcBef>
              <a:spcAft>
                <a:spcPct val="0"/>
              </a:spcAft>
              <a:buFont typeface="Arial" pitchFamily="34" charset="0"/>
              <a:buChar char="•"/>
            </a:pPr>
            <a:r>
              <a:rPr lang="es-ES" sz="2800" dirty="0" smtClean="0">
                <a:solidFill>
                  <a:prstClr val="black"/>
                </a:solidFill>
                <a:ea typeface="Calibri"/>
                <a:cs typeface="Times New Roman"/>
              </a:rPr>
              <a:t>Iván Salvador </a:t>
            </a:r>
            <a:endParaRPr lang="en-US" sz="2800" dirty="0" smtClean="0">
              <a:solidFill>
                <a:prstClr val="black"/>
              </a:solidFill>
              <a:ea typeface="Calibri"/>
              <a:cs typeface="Times New Roman"/>
            </a:endParaRPr>
          </a:p>
          <a:p>
            <a:pPr marL="342900" indent="-342900" defTabSz="457200" eaLnBrk="0" fontAlgn="base" hangingPunct="0">
              <a:spcBef>
                <a:spcPct val="20000"/>
              </a:spcBef>
              <a:spcAft>
                <a:spcPct val="0"/>
              </a:spcAft>
              <a:buFont typeface="Arial" charset="0"/>
              <a:buNone/>
              <a:defRPr/>
            </a:pPr>
            <a:endParaRPr lang="es-ES" sz="2500" b="1" i="1" u="sng" dirty="0" smtClean="0">
              <a:solidFill>
                <a:prstClr val="black"/>
              </a:solidFill>
              <a:ea typeface="ヒラギノ角ゴ Pro W3" charset="-128"/>
              <a:cs typeface="ヒラギノ角ゴ Pro W3" charset="-128"/>
            </a:endParaRPr>
          </a:p>
          <a:p>
            <a:pPr marL="342900" indent="-342900" defTabSz="457200" eaLnBrk="0" fontAlgn="base" hangingPunct="0">
              <a:spcBef>
                <a:spcPct val="20000"/>
              </a:spcBef>
              <a:spcAft>
                <a:spcPct val="0"/>
              </a:spcAft>
              <a:buFont typeface="Arial" charset="0"/>
              <a:buNone/>
              <a:defRPr/>
            </a:pPr>
            <a:r>
              <a:rPr lang="en-US" sz="2500" b="1" i="1" u="sng" dirty="0" smtClean="0">
                <a:solidFill>
                  <a:prstClr val="black"/>
                </a:solidFill>
                <a:ea typeface="ヒラギノ角ゴ Pro W3" charset="-128"/>
                <a:cs typeface="ヒラギノ角ゴ Pro W3" charset="-128"/>
              </a:rPr>
              <a:t>Polish</a:t>
            </a:r>
            <a:r>
              <a:rPr lang="en-US" sz="2500" i="1" dirty="0" smtClean="0">
                <a:solidFill>
                  <a:prstClr val="black"/>
                </a:solidFill>
                <a:ea typeface="ヒラギノ角ゴ Pro W3" charset="-128"/>
                <a:cs typeface="ヒラギノ角ゴ Pro W3" charset="-128"/>
              </a:rPr>
              <a:t> </a:t>
            </a:r>
          </a:p>
          <a:p>
            <a:pPr marL="342900" indent="-342900" defTabSz="457200" eaLnBrk="0" fontAlgn="base" hangingPunct="0">
              <a:spcBef>
                <a:spcPct val="20000"/>
              </a:spcBef>
              <a:spcAft>
                <a:spcPct val="0"/>
              </a:spcAft>
              <a:buFont typeface="Arial" charset="0"/>
              <a:buChar char="•"/>
              <a:defRPr/>
            </a:pPr>
            <a:r>
              <a:rPr lang="pl-PL" sz="2800" dirty="0" smtClean="0">
                <a:solidFill>
                  <a:prstClr val="black"/>
                </a:solidFill>
                <a:ea typeface="ヒラギノ角ゴ Pro W3" charset="-128"/>
                <a:cs typeface="ヒラギノ角ゴ Pro W3" charset="-128"/>
              </a:rPr>
              <a:t>Pawel</a:t>
            </a:r>
            <a:r>
              <a:rPr lang="es-ES" sz="2800" dirty="0" smtClean="0">
                <a:solidFill>
                  <a:prstClr val="black"/>
                </a:solidFill>
                <a:ea typeface="ヒラギノ角ゴ Pro W3" charset="-128"/>
                <a:cs typeface="ヒラギノ角ゴ Pro W3" charset="-128"/>
              </a:rPr>
              <a:t> </a:t>
            </a:r>
            <a:r>
              <a:rPr lang="pl-PL" sz="2800" dirty="0" smtClean="0">
                <a:solidFill>
                  <a:prstClr val="black"/>
                </a:solidFill>
                <a:ea typeface="ヒラギノ角ゴ Pro W3" charset="-128"/>
                <a:cs typeface="ヒラギノ角ゴ Pro W3" charset="-128"/>
              </a:rPr>
              <a:t>Smal</a:t>
            </a:r>
          </a:p>
          <a:p>
            <a:pPr marL="342900" indent="-342900" defTabSz="457200" eaLnBrk="0" fontAlgn="base" hangingPunct="0">
              <a:spcBef>
                <a:spcPct val="20000"/>
              </a:spcBef>
              <a:spcAft>
                <a:spcPct val="0"/>
              </a:spcAft>
              <a:buFont typeface="Arial" charset="0"/>
              <a:buNone/>
              <a:defRPr/>
            </a:pPr>
            <a:endParaRPr lang="en-US" sz="3200" dirty="0" smtClean="0">
              <a:solidFill>
                <a:prstClr val="black"/>
              </a:solidFill>
              <a:latin typeface="Cambria" pitchFamily="18" charset="0"/>
              <a:ea typeface="ヒラギノ角ゴ Pro W3" charset="-128"/>
              <a:cs typeface="ヒラギノ角ゴ Pro W3" charset="-128"/>
            </a:endParaRPr>
          </a:p>
        </p:txBody>
      </p:sp>
      <p:pic>
        <p:nvPicPr>
          <p:cNvPr id="7" name="il_fi" descr="http://www.inside-mexico.com/images5/banderamexico.jpg"/>
          <p:cNvPicPr/>
          <p:nvPr/>
        </p:nvPicPr>
        <p:blipFill>
          <a:blip r:embed="rId4" cstate="print"/>
          <a:srcRect/>
          <a:stretch>
            <a:fillRect/>
          </a:stretch>
        </p:blipFill>
        <p:spPr bwMode="auto">
          <a:xfrm>
            <a:off x="2971800" y="2057400"/>
            <a:ext cx="381000" cy="228600"/>
          </a:xfrm>
          <a:prstGeom prst="rect">
            <a:avLst/>
          </a:prstGeom>
          <a:noFill/>
          <a:ln w="9525">
            <a:noFill/>
            <a:miter lim="800000"/>
            <a:headEnd/>
            <a:tailEnd/>
          </a:ln>
        </p:spPr>
      </p:pic>
      <p:pic>
        <p:nvPicPr>
          <p:cNvPr id="8" name="il_fi" descr="http://flags-unlimited.com/flags-unlimited/images/usaflag.gif"/>
          <p:cNvPicPr/>
          <p:nvPr/>
        </p:nvPicPr>
        <p:blipFill>
          <a:blip r:embed="rId5" cstate="print"/>
          <a:srcRect/>
          <a:stretch>
            <a:fillRect/>
          </a:stretch>
        </p:blipFill>
        <p:spPr bwMode="auto">
          <a:xfrm>
            <a:off x="3162300" y="2667000"/>
            <a:ext cx="381000" cy="228600"/>
          </a:xfrm>
          <a:prstGeom prst="rect">
            <a:avLst/>
          </a:prstGeom>
          <a:noFill/>
          <a:ln w="9525">
            <a:noFill/>
            <a:miter lim="800000"/>
            <a:headEnd/>
            <a:tailEnd/>
          </a:ln>
        </p:spPr>
      </p:pic>
      <p:pic>
        <p:nvPicPr>
          <p:cNvPr id="10" name="il_fi" descr="http://t3.gstatic.com/images?q=tbn:ANd9GcSTiHXW_rfjf7JrmCi0S_oLfLzN09zPdl5extHn0juOQy4c7oEtz2CALkP1ow"/>
          <p:cNvPicPr/>
          <p:nvPr/>
        </p:nvPicPr>
        <p:blipFill>
          <a:blip r:embed="rId6" cstate="print"/>
          <a:srcRect/>
          <a:stretch>
            <a:fillRect/>
          </a:stretch>
        </p:blipFill>
        <p:spPr bwMode="auto">
          <a:xfrm>
            <a:off x="4076700" y="3314700"/>
            <a:ext cx="381000" cy="228600"/>
          </a:xfrm>
          <a:prstGeom prst="rect">
            <a:avLst/>
          </a:prstGeom>
          <a:noFill/>
          <a:ln w="9525">
            <a:noFill/>
            <a:miter lim="800000"/>
            <a:headEnd/>
            <a:tailEnd/>
          </a:ln>
        </p:spPr>
      </p:pic>
      <p:pic>
        <p:nvPicPr>
          <p:cNvPr id="11" name="il_fi" descr="https://www.cia.gov/library/publications/the-world-factbook/graphics/flags/large/co-lgflag.gif"/>
          <p:cNvPicPr/>
          <p:nvPr/>
        </p:nvPicPr>
        <p:blipFill>
          <a:blip r:embed="rId7" cstate="print"/>
          <a:srcRect/>
          <a:stretch>
            <a:fillRect/>
          </a:stretch>
        </p:blipFill>
        <p:spPr bwMode="auto">
          <a:xfrm>
            <a:off x="7620000" y="2171700"/>
            <a:ext cx="381000" cy="228600"/>
          </a:xfrm>
          <a:prstGeom prst="rect">
            <a:avLst/>
          </a:prstGeom>
          <a:noFill/>
          <a:ln w="9525">
            <a:noFill/>
            <a:miter lim="800000"/>
            <a:headEnd/>
            <a:tailEnd/>
          </a:ln>
        </p:spPr>
      </p:pic>
      <p:pic>
        <p:nvPicPr>
          <p:cNvPr id="12" name="il_fi" descr="http://www.flags.net/images/largeflags/POLA0001.GIF"/>
          <p:cNvPicPr/>
          <p:nvPr/>
        </p:nvPicPr>
        <p:blipFill>
          <a:blip r:embed="rId8" cstate="print"/>
          <a:srcRect/>
          <a:stretch>
            <a:fillRect/>
          </a:stretch>
        </p:blipFill>
        <p:spPr bwMode="auto">
          <a:xfrm>
            <a:off x="6858000" y="5143500"/>
            <a:ext cx="381000" cy="228600"/>
          </a:xfrm>
          <a:prstGeom prst="rect">
            <a:avLst/>
          </a:prstGeom>
          <a:noFill/>
          <a:ln w="9525">
            <a:solidFill>
              <a:schemeClr val="tx1"/>
            </a:solidFill>
            <a:prstDash val="sysDot"/>
            <a:miter lim="800000"/>
            <a:headEnd/>
            <a:tailEnd/>
          </a:ln>
        </p:spPr>
      </p:pic>
      <p:pic>
        <p:nvPicPr>
          <p:cNvPr id="14" name="il_fi" descr="http://flags-unlimited.com/flags-unlimited/images/usaflag.gif"/>
          <p:cNvPicPr/>
          <p:nvPr/>
        </p:nvPicPr>
        <p:blipFill>
          <a:blip r:embed="rId5" cstate="print"/>
          <a:srcRect/>
          <a:stretch>
            <a:fillRect/>
          </a:stretch>
        </p:blipFill>
        <p:spPr bwMode="auto">
          <a:xfrm>
            <a:off x="3924300" y="5143500"/>
            <a:ext cx="381000" cy="228600"/>
          </a:xfrm>
          <a:prstGeom prst="rect">
            <a:avLst/>
          </a:prstGeom>
          <a:noFill/>
          <a:ln w="9525">
            <a:noFill/>
            <a:miter lim="800000"/>
            <a:headEnd/>
            <a:tailEnd/>
          </a:ln>
        </p:spPr>
      </p:pic>
      <p:pic>
        <p:nvPicPr>
          <p:cNvPr id="16" name="il_fi" descr="http://www.inside-mexico.com/images5/banderamexico.jpg"/>
          <p:cNvPicPr/>
          <p:nvPr/>
        </p:nvPicPr>
        <p:blipFill>
          <a:blip r:embed="rId4" cstate="print"/>
          <a:srcRect/>
          <a:stretch>
            <a:fillRect/>
          </a:stretch>
        </p:blipFill>
        <p:spPr bwMode="auto">
          <a:xfrm>
            <a:off x="2971800" y="4533900"/>
            <a:ext cx="381000" cy="228600"/>
          </a:xfrm>
          <a:prstGeom prst="rect">
            <a:avLst/>
          </a:prstGeom>
          <a:noFill/>
          <a:ln w="9525">
            <a:noFill/>
            <a:miter lim="800000"/>
            <a:headEnd/>
            <a:tailEnd/>
          </a:ln>
        </p:spPr>
      </p:pic>
      <p:pic>
        <p:nvPicPr>
          <p:cNvPr id="17" name="il_fi" descr="http://www.inside-mexico.com/images5/banderamexico.jpg"/>
          <p:cNvPicPr/>
          <p:nvPr/>
        </p:nvPicPr>
        <p:blipFill>
          <a:blip r:embed="rId4" cstate="print"/>
          <a:srcRect/>
          <a:stretch>
            <a:fillRect/>
          </a:stretch>
        </p:blipFill>
        <p:spPr bwMode="auto">
          <a:xfrm>
            <a:off x="7620000" y="2667000"/>
            <a:ext cx="381000" cy="228600"/>
          </a:xfrm>
          <a:prstGeom prst="rect">
            <a:avLst/>
          </a:prstGeom>
          <a:noFill/>
          <a:ln w="9525">
            <a:noFill/>
            <a:miter lim="800000"/>
            <a:headEnd/>
            <a:tailEnd/>
          </a:ln>
        </p:spPr>
      </p:pic>
      <p:pic>
        <p:nvPicPr>
          <p:cNvPr id="18" name="il_fi" descr="http://www.inside-mexico.com/images5/banderamexico.jpg"/>
          <p:cNvPicPr/>
          <p:nvPr/>
        </p:nvPicPr>
        <p:blipFill>
          <a:blip r:embed="rId4" cstate="print"/>
          <a:srcRect/>
          <a:stretch>
            <a:fillRect/>
          </a:stretch>
        </p:blipFill>
        <p:spPr bwMode="auto">
          <a:xfrm>
            <a:off x="7429500" y="3200400"/>
            <a:ext cx="381000" cy="228600"/>
          </a:xfrm>
          <a:prstGeom prst="rect">
            <a:avLst/>
          </a:prstGeom>
          <a:noFill/>
          <a:ln w="9525">
            <a:noFill/>
            <a:miter lim="800000"/>
            <a:headEnd/>
            <a:tailEnd/>
          </a:ln>
        </p:spPr>
      </p:pic>
      <p:pic>
        <p:nvPicPr>
          <p:cNvPr id="19" name="il_fi" descr="http://www.inside-mexico.com/images5/banderamexico.jpg"/>
          <p:cNvPicPr/>
          <p:nvPr/>
        </p:nvPicPr>
        <p:blipFill>
          <a:blip r:embed="rId4" cstate="print"/>
          <a:srcRect/>
          <a:stretch>
            <a:fillRect/>
          </a:stretch>
        </p:blipFill>
        <p:spPr bwMode="auto">
          <a:xfrm>
            <a:off x="2781300" y="3924300"/>
            <a:ext cx="381000" cy="228600"/>
          </a:xfrm>
          <a:prstGeom prst="rect">
            <a:avLst/>
          </a:prstGeom>
          <a:noFill/>
          <a:ln w="9525">
            <a:noFill/>
            <a:miter lim="800000"/>
            <a:headEnd/>
            <a:tailEnd/>
          </a:ln>
        </p:spPr>
      </p:pic>
      <p:pic>
        <p:nvPicPr>
          <p:cNvPr id="20" name="il_fi" descr="http://www.inside-mexico.com/images5/banderamexico.jpg"/>
          <p:cNvPicPr/>
          <p:nvPr/>
        </p:nvPicPr>
        <p:blipFill>
          <a:blip r:embed="rId4" cstate="print"/>
          <a:srcRect/>
          <a:stretch>
            <a:fillRect/>
          </a:stretch>
        </p:blipFill>
        <p:spPr bwMode="auto">
          <a:xfrm>
            <a:off x="3695700" y="5783263"/>
            <a:ext cx="3810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37</a:t>
            </a:fld>
            <a:endParaRPr lang="en-US"/>
          </a:p>
        </p:txBody>
      </p:sp>
      <p:sp>
        <p:nvSpPr>
          <p:cNvPr id="6" name="TextBox 5"/>
          <p:cNvSpPr txBox="1"/>
          <p:nvPr/>
        </p:nvSpPr>
        <p:spPr>
          <a:xfrm>
            <a:off x="0" y="2066925"/>
            <a:ext cx="8839200" cy="1477328"/>
          </a:xfrm>
          <a:prstGeom prst="rect">
            <a:avLst/>
          </a:prstGeom>
          <a:noFill/>
        </p:spPr>
        <p:txBody>
          <a:bodyPr wrap="square" rtlCol="0">
            <a:spAutoFit/>
          </a:bodyPr>
          <a:lstStyle/>
          <a:p>
            <a:pPr defTabSz="457200" fontAlgn="base">
              <a:spcBef>
                <a:spcPct val="0"/>
              </a:spcBef>
              <a:spcAft>
                <a:spcPct val="0"/>
              </a:spcAft>
            </a:pPr>
            <a:r>
              <a:rPr lang="en-US" b="1" u="sng" dirty="0" smtClean="0">
                <a:solidFill>
                  <a:prstClr val="black"/>
                </a:solidFill>
                <a:latin typeface="Arial" charset="0"/>
                <a:ea typeface="ヒラギノ角ゴ Pro W3" charset="-128"/>
              </a:rPr>
              <a:t>Cultural Competency and Engaging Communities</a:t>
            </a:r>
          </a:p>
          <a:p>
            <a:pPr defTabSz="457200" fontAlgn="base">
              <a:spcBef>
                <a:spcPct val="0"/>
              </a:spcBef>
              <a:spcAft>
                <a:spcPct val="0"/>
              </a:spcAft>
            </a:pPr>
            <a:r>
              <a:rPr lang="en-US" dirty="0" smtClean="0">
                <a:solidFill>
                  <a:prstClr val="black"/>
                </a:solidFill>
                <a:latin typeface="Arial" charset="0"/>
                <a:ea typeface="ヒラギノ角ゴ Pro W3" charset="-128"/>
              </a:rPr>
              <a:t>	</a:t>
            </a:r>
          </a:p>
          <a:p>
            <a:pPr lvl="1" defTabSz="457200" fontAlgn="base">
              <a:spcBef>
                <a:spcPct val="0"/>
              </a:spcBef>
              <a:spcAft>
                <a:spcPct val="0"/>
              </a:spcAft>
              <a:buFont typeface="Arial" pitchFamily="34" charset="0"/>
              <a:buChar char="•"/>
            </a:pPr>
            <a:r>
              <a:rPr lang="en-US" dirty="0" smtClean="0">
                <a:solidFill>
                  <a:prstClr val="black"/>
                </a:solidFill>
                <a:latin typeface="Arial" charset="0"/>
                <a:ea typeface="ヒラギノ角ゴ Pro W3" charset="-128"/>
              </a:rPr>
              <a:t>   understand the linguistic and cultural background of the community,</a:t>
            </a:r>
          </a:p>
          <a:p>
            <a:pPr lvl="1" defTabSz="457200" fontAlgn="base">
              <a:spcBef>
                <a:spcPct val="0"/>
              </a:spcBef>
              <a:spcAft>
                <a:spcPct val="0"/>
              </a:spcAft>
              <a:buFont typeface="Arial" pitchFamily="34" charset="0"/>
              <a:buChar char="•"/>
            </a:pPr>
            <a:r>
              <a:rPr lang="en-US" dirty="0" smtClean="0">
                <a:solidFill>
                  <a:prstClr val="black"/>
                </a:solidFill>
                <a:latin typeface="Arial" charset="0"/>
                <a:ea typeface="ヒラギノ角ゴ Pro W3" charset="-128"/>
              </a:rPr>
              <a:t>   promote cultural competency as an institutional priority,</a:t>
            </a:r>
          </a:p>
          <a:p>
            <a:pPr lvl="1" defTabSz="457200" fontAlgn="base">
              <a:spcBef>
                <a:spcPct val="0"/>
              </a:spcBef>
              <a:spcAft>
                <a:spcPct val="0"/>
              </a:spcAft>
              <a:buFont typeface="Arial" pitchFamily="34" charset="0"/>
              <a:buChar char="•"/>
            </a:pPr>
            <a:r>
              <a:rPr lang="en-US" dirty="0" smtClean="0">
                <a:solidFill>
                  <a:prstClr val="black"/>
                </a:solidFill>
                <a:latin typeface="Arial" charset="0"/>
                <a:ea typeface="ヒラギノ角ゴ Pro W3" charset="-128"/>
              </a:rPr>
              <a:t>   meet the needs of a diverse patient population.</a:t>
            </a:r>
            <a:endParaRPr lang="en-US" dirty="0">
              <a:solidFill>
                <a:prstClr val="black"/>
              </a:solidFill>
              <a:latin typeface="Arial" charset="0"/>
              <a:ea typeface="ヒラギノ角ゴ Pro W3" charset="-128"/>
            </a:endParaRPr>
          </a:p>
        </p:txBody>
      </p:sp>
      <p:sp>
        <p:nvSpPr>
          <p:cNvPr id="7" name="TextBox 6"/>
          <p:cNvSpPr txBox="1"/>
          <p:nvPr/>
        </p:nvSpPr>
        <p:spPr>
          <a:xfrm>
            <a:off x="381000" y="3886200"/>
            <a:ext cx="7848600" cy="1908215"/>
          </a:xfrm>
          <a:prstGeom prst="rect">
            <a:avLst/>
          </a:prstGeom>
          <a:noFill/>
        </p:spPr>
        <p:txBody>
          <a:bodyPr wrap="square" rtlCol="0">
            <a:spAutoFit/>
          </a:bodyPr>
          <a:lstStyle/>
          <a:p>
            <a:pPr defTabSz="457200" fontAlgn="base">
              <a:spcBef>
                <a:spcPct val="0"/>
              </a:spcBef>
              <a:spcAft>
                <a:spcPct val="0"/>
              </a:spcAft>
            </a:pPr>
            <a:endParaRPr lang="en-US" dirty="0" smtClean="0">
              <a:solidFill>
                <a:prstClr val="black"/>
              </a:solidFill>
              <a:latin typeface="Arial" charset="0"/>
              <a:ea typeface="ヒラギノ角ゴ Pro W3" charset="-128"/>
            </a:endParaRPr>
          </a:p>
          <a:p>
            <a:pPr lvl="2" defTabSz="457200" fontAlgn="base">
              <a:spcBef>
                <a:spcPct val="0"/>
              </a:spcBef>
              <a:spcAft>
                <a:spcPct val="0"/>
              </a:spcAft>
            </a:pPr>
            <a:r>
              <a:rPr lang="en-US" dirty="0" smtClean="0">
                <a:solidFill>
                  <a:prstClr val="black"/>
                </a:solidFill>
                <a:latin typeface="Arial" charset="0"/>
                <a:ea typeface="ヒラギノ角ゴ Pro W3" charset="-128"/>
              </a:rPr>
              <a:t>  </a:t>
            </a:r>
          </a:p>
          <a:p>
            <a:pPr lvl="4" defTabSz="457200" fontAlgn="base">
              <a:spcBef>
                <a:spcPct val="0"/>
              </a:spcBef>
              <a:spcAft>
                <a:spcPct val="0"/>
              </a:spcAft>
            </a:pPr>
            <a:r>
              <a:rPr lang="en-US" b="1" dirty="0" smtClean="0">
                <a:solidFill>
                  <a:prstClr val="black"/>
                </a:solidFill>
                <a:latin typeface="Arial" charset="0"/>
                <a:ea typeface="ヒラギノ角ゴ Pro W3" charset="-128"/>
              </a:rPr>
              <a:t>  </a:t>
            </a:r>
            <a:r>
              <a:rPr lang="en-US" sz="3200" b="1" u="sng" dirty="0" smtClean="0">
                <a:solidFill>
                  <a:prstClr val="black"/>
                </a:solidFill>
                <a:latin typeface="Arial" charset="0"/>
                <a:ea typeface="ヒラギノ角ゴ Pro W3" charset="-128"/>
              </a:rPr>
              <a:t>People with Disabilities</a:t>
            </a:r>
          </a:p>
          <a:p>
            <a:pPr lvl="4" defTabSz="457200" fontAlgn="base">
              <a:spcBef>
                <a:spcPct val="0"/>
              </a:spcBef>
              <a:spcAft>
                <a:spcPct val="0"/>
              </a:spcAft>
            </a:pPr>
            <a:r>
              <a:rPr lang="en-US" sz="3200" dirty="0" smtClean="0">
                <a:solidFill>
                  <a:prstClr val="black"/>
                </a:solidFill>
                <a:latin typeface="Arial" charset="0"/>
                <a:ea typeface="ヒラギノ角ゴ Pro W3" charset="-128"/>
              </a:rPr>
              <a:t>        ADA Taskforce </a:t>
            </a:r>
          </a:p>
          <a:p>
            <a:pPr lvl="6"/>
            <a:r>
              <a:rPr lang="en-US" dirty="0" smtClean="0">
                <a:solidFill>
                  <a:prstClr val="black"/>
                </a:solidFill>
                <a:latin typeface="Arial" charset="0"/>
                <a:ea typeface="ヒラギノ角ゴ Pro W3" charset="-128"/>
              </a:rPr>
              <a:t>  </a:t>
            </a:r>
            <a:endParaRPr lang="en-US" dirty="0">
              <a:solidFill>
                <a:prstClr val="black"/>
              </a:solidFill>
              <a:latin typeface="Arial" charset="0"/>
              <a:ea typeface="ヒラギノ角ゴ Pro W3" charset="-128"/>
            </a:endParaRPr>
          </a:p>
        </p:txBody>
      </p:sp>
      <p:pic>
        <p:nvPicPr>
          <p:cNvPr id="3074" name="Picture 2"/>
          <p:cNvPicPr>
            <a:picLocks noChangeAspect="1" noChangeArrowheads="1"/>
          </p:cNvPicPr>
          <p:nvPr/>
        </p:nvPicPr>
        <p:blipFill>
          <a:blip r:embed="rId3" cstate="print"/>
          <a:srcRect/>
          <a:stretch>
            <a:fillRect/>
          </a:stretch>
        </p:blipFill>
        <p:spPr bwMode="auto">
          <a:xfrm>
            <a:off x="5291137" y="533400"/>
            <a:ext cx="2466975" cy="1276350"/>
          </a:xfrm>
          <a:prstGeom prst="rect">
            <a:avLst/>
          </a:prstGeom>
          <a:noFill/>
          <a:ln w="9525">
            <a:noFill/>
            <a:miter lim="800000"/>
            <a:headEnd/>
            <a:tailEnd/>
          </a:ln>
        </p:spPr>
      </p:pic>
      <p:sp>
        <p:nvSpPr>
          <p:cNvPr id="8" name="Rectangle 7"/>
          <p:cNvSpPr/>
          <p:nvPr/>
        </p:nvSpPr>
        <p:spPr>
          <a:xfrm>
            <a:off x="381000" y="3886200"/>
            <a:ext cx="78486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9" name="Content Placeholder 8"/>
          <p:cNvSpPr>
            <a:spLocks noGrp="1"/>
          </p:cNvSpPr>
          <p:nvPr>
            <p:ph idx="1"/>
          </p:nvPr>
        </p:nvSpPr>
        <p:spPr/>
        <p:txBody>
          <a:bodyPr/>
          <a:lstStyle/>
          <a:p>
            <a:endParaRPr lang="en-US" dirty="0"/>
          </a:p>
        </p:txBody>
      </p:sp>
      <p:pic>
        <p:nvPicPr>
          <p:cNvPr id="10" name="Picture 2"/>
          <p:cNvPicPr>
            <a:picLocks noChangeAspect="1" noChangeArrowheads="1"/>
          </p:cNvPicPr>
          <p:nvPr/>
        </p:nvPicPr>
        <p:blipFill>
          <a:blip r:embed="rId4" cstate="print"/>
          <a:srcRect/>
          <a:stretch>
            <a:fillRect/>
          </a:stretch>
        </p:blipFill>
        <p:spPr bwMode="auto">
          <a:xfrm>
            <a:off x="381000" y="533400"/>
            <a:ext cx="4114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38</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152400" y="533400"/>
            <a:ext cx="8839200" cy="618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39</a:t>
            </a:fld>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152400" y="533400"/>
            <a:ext cx="8839200" cy="618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4</a:t>
            </a:fld>
            <a:endParaRPr lang="en-US"/>
          </a:p>
        </p:txBody>
      </p:sp>
      <p:pic>
        <p:nvPicPr>
          <p:cNvPr id="2051" name="Picture 3"/>
          <p:cNvPicPr>
            <a:picLocks noChangeAspect="1" noChangeArrowheads="1"/>
          </p:cNvPicPr>
          <p:nvPr/>
        </p:nvPicPr>
        <p:blipFill>
          <a:blip r:embed="rId3" cstate="print"/>
          <a:srcRect/>
          <a:stretch>
            <a:fillRect/>
          </a:stretch>
        </p:blipFill>
        <p:spPr bwMode="auto">
          <a:xfrm>
            <a:off x="-38100" y="0"/>
            <a:ext cx="9220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40</a:t>
            </a:fld>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sz="2800" dirty="0" smtClean="0"/>
              <a:t>Select Universal Design Highlights</a:t>
            </a:r>
          </a:p>
        </p:txBody>
      </p:sp>
      <p:sp>
        <p:nvSpPr>
          <p:cNvPr id="29700" name="Rectangle 3"/>
          <p:cNvSpPr>
            <a:spLocks noGrp="1" noChangeArrowheads="1"/>
          </p:cNvSpPr>
          <p:nvPr>
            <p:ph idx="1"/>
          </p:nvPr>
        </p:nvSpPr>
        <p:spPr/>
        <p:txBody>
          <a:bodyPr>
            <a:normAutofit lnSpcReduction="10000"/>
          </a:bodyPr>
          <a:lstStyle/>
          <a:p>
            <a:pPr>
              <a:lnSpc>
                <a:spcPct val="80000"/>
              </a:lnSpc>
              <a:buFontTx/>
              <a:buNone/>
            </a:pPr>
            <a:r>
              <a:rPr lang="en-US" sz="1800" b="1" dirty="0" smtClean="0"/>
              <a:t>Principles of “Inclusive Design” or “Design for All” were key planning factors and were executed in the final facility. </a:t>
            </a:r>
          </a:p>
          <a:p>
            <a:pPr>
              <a:lnSpc>
                <a:spcPct val="80000"/>
              </a:lnSpc>
              <a:buFontTx/>
              <a:buNone/>
            </a:pPr>
            <a:endParaRPr lang="en-US" sz="1800" b="1" dirty="0" smtClean="0"/>
          </a:p>
          <a:p>
            <a:pPr>
              <a:lnSpc>
                <a:spcPct val="80000"/>
              </a:lnSpc>
              <a:buFontTx/>
              <a:buNone/>
            </a:pPr>
            <a:r>
              <a:rPr lang="en-US" sz="1800" b="1" dirty="0" smtClean="0"/>
              <a:t>Some examples include:</a:t>
            </a:r>
          </a:p>
          <a:p>
            <a:pPr marL="228600" indent="-228600">
              <a:lnSpc>
                <a:spcPct val="80000"/>
              </a:lnSpc>
            </a:pPr>
            <a:r>
              <a:rPr lang="en-US" sz="1800" dirty="0" smtClean="0"/>
              <a:t>Fire Safety and Area of Refuge factors greatly expanded in Tower design and life-safety floor compartmentalization.</a:t>
            </a:r>
          </a:p>
          <a:p>
            <a:pPr marL="228600" indent="-228600">
              <a:lnSpc>
                <a:spcPct val="80000"/>
              </a:lnSpc>
            </a:pPr>
            <a:r>
              <a:rPr lang="en-US" sz="1800" dirty="0" smtClean="0"/>
              <a:t>ADA requirements all achieved and extended in several categories.</a:t>
            </a:r>
          </a:p>
          <a:p>
            <a:pPr marL="228600" indent="-228600">
              <a:lnSpc>
                <a:spcPct val="80000"/>
              </a:lnSpc>
            </a:pPr>
            <a:r>
              <a:rPr lang="en-US" sz="1800" dirty="0" smtClean="0"/>
              <a:t>Extensive handrails throughout facility and in patient rooms and bathrooms; all toilets at 18” above finished floor throughout; all acute care patient toilets have a 5’ diameter turning radius for wheelchairs</a:t>
            </a:r>
          </a:p>
          <a:p>
            <a:pPr marL="228600" indent="-228600">
              <a:lnSpc>
                <a:spcPct val="80000"/>
              </a:lnSpc>
            </a:pPr>
            <a:r>
              <a:rPr lang="en-US" sz="1800" dirty="0" smtClean="0"/>
              <a:t>All sink and lavatory faucets have automatic sensors and temp. control</a:t>
            </a:r>
          </a:p>
          <a:p>
            <a:pPr marL="228600" indent="-228600">
              <a:lnSpc>
                <a:spcPct val="80000"/>
              </a:lnSpc>
            </a:pPr>
            <a:r>
              <a:rPr lang="en-US" sz="1800" dirty="0" smtClean="0"/>
              <a:t>All major building entrances are accessible, sensor controlled, bi-parting automatic sliding doors: all users enter equally.</a:t>
            </a:r>
          </a:p>
          <a:p>
            <a:pPr marL="228600" indent="-228600">
              <a:lnSpc>
                <a:spcPct val="80000"/>
              </a:lnSpc>
            </a:pPr>
            <a:r>
              <a:rPr lang="en-US" sz="1800" dirty="0" smtClean="0"/>
              <a:t>All patient rooms have built-in ceiling tracks for patient lift devices.</a:t>
            </a:r>
          </a:p>
          <a:p>
            <a:pPr marL="228600" indent="-228600">
              <a:lnSpc>
                <a:spcPct val="80000"/>
              </a:lnSpc>
            </a:pPr>
            <a:r>
              <a:rPr lang="en-US" sz="1800" dirty="0" smtClean="0"/>
              <a:t>Furniture and casework were chosen to accommodate all regardless of mobility or size.</a:t>
            </a:r>
          </a:p>
          <a:p>
            <a:pPr marL="228600" indent="-228600">
              <a:lnSpc>
                <a:spcPct val="80000"/>
              </a:lnSpc>
            </a:pPr>
            <a:r>
              <a:rPr lang="en-US" sz="1800" dirty="0" smtClean="0"/>
              <a:t>Floor coverings, color palettes, elevator controls, and </a:t>
            </a:r>
            <a:r>
              <a:rPr lang="en-US" sz="1800" dirty="0" err="1" smtClean="0"/>
              <a:t>wayfinding</a:t>
            </a:r>
            <a:r>
              <a:rPr lang="en-US" sz="1800" dirty="0" smtClean="0"/>
              <a:t> signage were chosen to better serve those with visual or other sensory challenges.  </a:t>
            </a:r>
            <a:endParaRPr lang="en-US" sz="1400" dirty="0" smtClean="0"/>
          </a:p>
        </p:txBody>
      </p:sp>
      <p:sp>
        <p:nvSpPr>
          <p:cNvPr id="5" name="Slide Number Placeholder 4"/>
          <p:cNvSpPr>
            <a:spLocks noGrp="1"/>
          </p:cNvSpPr>
          <p:nvPr>
            <p:ph type="sldNum" sz="quarter" idx="12"/>
          </p:nvPr>
        </p:nvSpPr>
        <p:spPr/>
        <p:txBody>
          <a:bodyPr/>
          <a:lstStyle/>
          <a:p>
            <a:fld id="{FCEC8D1F-DDFC-4D38-A467-B78BB9B80B17}" type="slidenum">
              <a:rPr lang="en-US" smtClean="0">
                <a:solidFill>
                  <a:prstClr val="black">
                    <a:tint val="75000"/>
                  </a:prstClr>
                </a:solidFill>
              </a:rPr>
              <a:pPr/>
              <a:t>41</a:t>
            </a:fld>
            <a:endParaRPr lang="en-US">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42</a:t>
            </a:fld>
            <a:endParaRPr lang="en-US"/>
          </a:p>
        </p:txBody>
      </p:sp>
      <p:sp>
        <p:nvSpPr>
          <p:cNvPr id="6" name="TextBox 5"/>
          <p:cNvSpPr txBox="1"/>
          <p:nvPr/>
        </p:nvSpPr>
        <p:spPr>
          <a:xfrm>
            <a:off x="152400" y="2066925"/>
            <a:ext cx="8839200" cy="1477328"/>
          </a:xfrm>
          <a:prstGeom prst="rect">
            <a:avLst/>
          </a:prstGeom>
          <a:noFill/>
        </p:spPr>
        <p:txBody>
          <a:bodyPr wrap="square" rtlCol="0">
            <a:spAutoFit/>
          </a:bodyPr>
          <a:lstStyle/>
          <a:p>
            <a:pPr defTabSz="457200" fontAlgn="base">
              <a:spcBef>
                <a:spcPct val="0"/>
              </a:spcBef>
              <a:spcAft>
                <a:spcPct val="0"/>
              </a:spcAft>
            </a:pPr>
            <a:r>
              <a:rPr lang="en-US" b="1" u="sng" dirty="0" smtClean="0">
                <a:solidFill>
                  <a:prstClr val="black"/>
                </a:solidFill>
                <a:latin typeface="Arial" charset="0"/>
                <a:ea typeface="ヒラギノ角ゴ Pro W3" charset="-128"/>
              </a:rPr>
              <a:t>Cultural Competency and Engaging Communities</a:t>
            </a:r>
          </a:p>
          <a:p>
            <a:pPr defTabSz="457200" fontAlgn="base">
              <a:spcBef>
                <a:spcPct val="0"/>
              </a:spcBef>
              <a:spcAft>
                <a:spcPct val="0"/>
              </a:spcAft>
            </a:pPr>
            <a:r>
              <a:rPr lang="en-US" dirty="0" smtClean="0">
                <a:solidFill>
                  <a:prstClr val="black"/>
                </a:solidFill>
                <a:latin typeface="Arial" charset="0"/>
                <a:ea typeface="ヒラギノ角ゴ Pro W3" charset="-128"/>
              </a:rPr>
              <a:t>	</a:t>
            </a:r>
          </a:p>
          <a:p>
            <a:pPr lvl="1" defTabSz="457200" fontAlgn="base">
              <a:spcBef>
                <a:spcPct val="0"/>
              </a:spcBef>
              <a:spcAft>
                <a:spcPct val="0"/>
              </a:spcAft>
              <a:buFont typeface="Arial" pitchFamily="34" charset="0"/>
              <a:buChar char="•"/>
            </a:pPr>
            <a:r>
              <a:rPr lang="en-US" dirty="0" smtClean="0">
                <a:solidFill>
                  <a:prstClr val="black"/>
                </a:solidFill>
                <a:latin typeface="Arial" charset="0"/>
                <a:ea typeface="ヒラギノ角ゴ Pro W3" charset="-128"/>
              </a:rPr>
              <a:t>   understand the linguistic and cultural background of the community,</a:t>
            </a:r>
          </a:p>
          <a:p>
            <a:pPr lvl="1" defTabSz="457200" fontAlgn="base">
              <a:spcBef>
                <a:spcPct val="0"/>
              </a:spcBef>
              <a:spcAft>
                <a:spcPct val="0"/>
              </a:spcAft>
              <a:buFont typeface="Arial" pitchFamily="34" charset="0"/>
              <a:buChar char="•"/>
            </a:pPr>
            <a:r>
              <a:rPr lang="en-US" dirty="0" smtClean="0">
                <a:solidFill>
                  <a:prstClr val="black"/>
                </a:solidFill>
                <a:latin typeface="Arial" charset="0"/>
                <a:ea typeface="ヒラギノ角ゴ Pro W3" charset="-128"/>
              </a:rPr>
              <a:t>   promote cultural competency as an institutional priority,</a:t>
            </a:r>
          </a:p>
          <a:p>
            <a:pPr lvl="1" defTabSz="457200" fontAlgn="base">
              <a:spcBef>
                <a:spcPct val="0"/>
              </a:spcBef>
              <a:spcAft>
                <a:spcPct val="0"/>
              </a:spcAft>
              <a:buFont typeface="Arial" pitchFamily="34" charset="0"/>
              <a:buChar char="•"/>
            </a:pPr>
            <a:r>
              <a:rPr lang="en-US" dirty="0" smtClean="0">
                <a:solidFill>
                  <a:prstClr val="black"/>
                </a:solidFill>
                <a:latin typeface="Arial" charset="0"/>
                <a:ea typeface="ヒラギノ角ゴ Pro W3" charset="-128"/>
              </a:rPr>
              <a:t>   meet the needs of a diverse patient population.</a:t>
            </a:r>
            <a:endParaRPr lang="en-US" dirty="0">
              <a:solidFill>
                <a:prstClr val="black"/>
              </a:solidFill>
              <a:latin typeface="Arial" charset="0"/>
              <a:ea typeface="ヒラギノ角ゴ Pro W3" charset="-128"/>
            </a:endParaRPr>
          </a:p>
        </p:txBody>
      </p:sp>
      <p:sp>
        <p:nvSpPr>
          <p:cNvPr id="7" name="TextBox 6"/>
          <p:cNvSpPr txBox="1"/>
          <p:nvPr/>
        </p:nvSpPr>
        <p:spPr>
          <a:xfrm>
            <a:off x="381000" y="4154269"/>
            <a:ext cx="7848600" cy="1354217"/>
          </a:xfrm>
          <a:prstGeom prst="rect">
            <a:avLst/>
          </a:prstGeom>
          <a:noFill/>
        </p:spPr>
        <p:txBody>
          <a:bodyPr wrap="square" rtlCol="0">
            <a:spAutoFit/>
          </a:bodyPr>
          <a:lstStyle/>
          <a:p>
            <a:pPr defTabSz="457200" fontAlgn="base">
              <a:spcBef>
                <a:spcPct val="0"/>
              </a:spcBef>
              <a:spcAft>
                <a:spcPct val="0"/>
              </a:spcAft>
            </a:pPr>
            <a:endParaRPr lang="en-US" dirty="0" smtClean="0">
              <a:solidFill>
                <a:prstClr val="black"/>
              </a:solidFill>
              <a:latin typeface="Arial" charset="0"/>
              <a:ea typeface="ヒラギノ角ゴ Pro W3" charset="-128"/>
            </a:endParaRPr>
          </a:p>
          <a:p>
            <a:pPr lvl="2" defTabSz="457200" fontAlgn="base">
              <a:spcBef>
                <a:spcPct val="0"/>
              </a:spcBef>
              <a:spcAft>
                <a:spcPct val="0"/>
              </a:spcAft>
            </a:pPr>
            <a:r>
              <a:rPr lang="en-US" sz="3200" b="1" dirty="0" smtClean="0">
                <a:solidFill>
                  <a:prstClr val="black"/>
                </a:solidFill>
                <a:latin typeface="Arial" charset="0"/>
                <a:ea typeface="ヒラギノ角ゴ Pro W3" charset="-128"/>
              </a:rPr>
              <a:t>     </a:t>
            </a:r>
            <a:r>
              <a:rPr lang="en-US" sz="3200" b="1" u="sng" dirty="0" smtClean="0">
                <a:solidFill>
                  <a:prstClr val="black"/>
                </a:solidFill>
                <a:latin typeface="Arial" charset="0"/>
                <a:ea typeface="ヒラギノ角ゴ Pro W3" charset="-128"/>
              </a:rPr>
              <a:t>LGBT Community</a:t>
            </a:r>
            <a:r>
              <a:rPr lang="en-US" sz="3200" dirty="0" smtClean="0">
                <a:solidFill>
                  <a:prstClr val="black"/>
                </a:solidFill>
                <a:latin typeface="Arial" charset="0"/>
                <a:ea typeface="ヒラギノ角ゴ Pro W3" charset="-128"/>
              </a:rPr>
              <a:t> </a:t>
            </a:r>
          </a:p>
          <a:p>
            <a:pPr lvl="2" defTabSz="457200" fontAlgn="base">
              <a:spcBef>
                <a:spcPct val="0"/>
              </a:spcBef>
              <a:spcAft>
                <a:spcPct val="0"/>
              </a:spcAft>
            </a:pPr>
            <a:r>
              <a:rPr lang="en-US" sz="3200" dirty="0" smtClean="0">
                <a:solidFill>
                  <a:prstClr val="black"/>
                </a:solidFill>
                <a:latin typeface="Arial" charset="0"/>
                <a:ea typeface="ヒラギノ角ゴ Pro W3" charset="-128"/>
              </a:rPr>
              <a:t>Healthcare Equality Index</a:t>
            </a:r>
            <a:endParaRPr lang="en-US" sz="3200" dirty="0">
              <a:solidFill>
                <a:prstClr val="black"/>
              </a:solidFill>
              <a:latin typeface="Arial" charset="0"/>
              <a:ea typeface="ヒラギノ角ゴ Pro W3" charset="-128"/>
            </a:endParaRPr>
          </a:p>
        </p:txBody>
      </p:sp>
      <p:pic>
        <p:nvPicPr>
          <p:cNvPr id="3074" name="Picture 2"/>
          <p:cNvPicPr>
            <a:picLocks noChangeAspect="1" noChangeArrowheads="1"/>
          </p:cNvPicPr>
          <p:nvPr/>
        </p:nvPicPr>
        <p:blipFill>
          <a:blip r:embed="rId3" cstate="print"/>
          <a:srcRect/>
          <a:stretch>
            <a:fillRect/>
          </a:stretch>
        </p:blipFill>
        <p:spPr bwMode="auto">
          <a:xfrm>
            <a:off x="5291137" y="533400"/>
            <a:ext cx="2466975" cy="1276350"/>
          </a:xfrm>
          <a:prstGeom prst="rect">
            <a:avLst/>
          </a:prstGeom>
          <a:noFill/>
          <a:ln w="9525">
            <a:noFill/>
            <a:miter lim="800000"/>
            <a:headEnd/>
            <a:tailEnd/>
          </a:ln>
        </p:spPr>
      </p:pic>
      <p:sp>
        <p:nvSpPr>
          <p:cNvPr id="8" name="Rectangle 7"/>
          <p:cNvSpPr/>
          <p:nvPr/>
        </p:nvSpPr>
        <p:spPr>
          <a:xfrm>
            <a:off x="609600" y="3886200"/>
            <a:ext cx="7848600" cy="2680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9" name="Content Placeholder 8"/>
          <p:cNvSpPr>
            <a:spLocks noGrp="1"/>
          </p:cNvSpPr>
          <p:nvPr>
            <p:ph idx="1"/>
          </p:nvPr>
        </p:nvSpPr>
        <p:spPr/>
        <p:txBody>
          <a:bodyPr/>
          <a:lstStyle/>
          <a:p>
            <a:endParaRPr lang="en-US"/>
          </a:p>
        </p:txBody>
      </p:sp>
      <p:pic>
        <p:nvPicPr>
          <p:cNvPr id="10" name="Picture 2"/>
          <p:cNvPicPr>
            <a:picLocks noChangeAspect="1" noChangeArrowheads="1"/>
          </p:cNvPicPr>
          <p:nvPr/>
        </p:nvPicPr>
        <p:blipFill>
          <a:blip r:embed="rId4" cstate="print"/>
          <a:srcRect/>
          <a:stretch>
            <a:fillRect/>
          </a:stretch>
        </p:blipFill>
        <p:spPr bwMode="auto">
          <a:xfrm>
            <a:off x="381000" y="533400"/>
            <a:ext cx="4114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43</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0" y="533400"/>
            <a:ext cx="3926061" cy="6019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926062" y="533401"/>
            <a:ext cx="5065538"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44</a:t>
            </a:fld>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228600" y="533400"/>
            <a:ext cx="3733800" cy="61880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962400" y="533400"/>
            <a:ext cx="5029200" cy="618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45</a:t>
            </a:fld>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228600" y="533400"/>
            <a:ext cx="8610600" cy="618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46</a:t>
            </a:fld>
            <a:endParaRPr lang="en-US"/>
          </a:p>
        </p:txBody>
      </p:sp>
      <p:pic>
        <p:nvPicPr>
          <p:cNvPr id="4097" name="Picture 1"/>
          <p:cNvPicPr>
            <a:picLocks noGrp="1" noChangeAspect="1" noChangeArrowheads="1"/>
          </p:cNvPicPr>
          <p:nvPr>
            <p:ph idx="1"/>
          </p:nvPr>
        </p:nvPicPr>
        <p:blipFill>
          <a:blip r:embed="rId3" cstate="print"/>
          <a:srcRect/>
          <a:stretch>
            <a:fillRect/>
          </a:stretch>
        </p:blipFill>
        <p:spPr bwMode="auto">
          <a:xfrm>
            <a:off x="152400" y="533399"/>
            <a:ext cx="8839199" cy="618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47</a:t>
            </a:fld>
            <a:endParaRPr lang="en-US"/>
          </a:p>
        </p:txBody>
      </p:sp>
      <p:pic>
        <p:nvPicPr>
          <p:cNvPr id="62466" name="Picture 2"/>
          <p:cNvPicPr>
            <a:picLocks noGrp="1" noChangeAspect="1" noChangeArrowheads="1"/>
          </p:cNvPicPr>
          <p:nvPr>
            <p:ph idx="1"/>
          </p:nvPr>
        </p:nvPicPr>
        <p:blipFill>
          <a:blip r:embed="rId3" cstate="print"/>
          <a:srcRect/>
          <a:stretch>
            <a:fillRect/>
          </a:stretch>
        </p:blipFill>
        <p:spPr bwMode="auto">
          <a:xfrm>
            <a:off x="0" y="533400"/>
            <a:ext cx="3962400" cy="6188075"/>
          </a:xfrm>
          <a:prstGeom prst="rect">
            <a:avLst/>
          </a:prstGeom>
          <a:noFill/>
          <a:ln w="9525">
            <a:noFill/>
            <a:miter lim="800000"/>
            <a:headEnd/>
            <a:tailEnd/>
          </a:ln>
        </p:spPr>
      </p:pic>
      <p:pic>
        <p:nvPicPr>
          <p:cNvPr id="62467" name="Picture 3"/>
          <p:cNvPicPr>
            <a:picLocks noChangeAspect="1" noChangeArrowheads="1"/>
          </p:cNvPicPr>
          <p:nvPr/>
        </p:nvPicPr>
        <p:blipFill>
          <a:blip r:embed="rId4" cstate="print"/>
          <a:srcRect/>
          <a:stretch>
            <a:fillRect/>
          </a:stretch>
        </p:blipFill>
        <p:spPr bwMode="auto">
          <a:xfrm>
            <a:off x="3962400" y="533400"/>
            <a:ext cx="5029199" cy="6188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48</a:t>
            </a:fld>
            <a:endParaRPr lang="en-US"/>
          </a:p>
        </p:txBody>
      </p:sp>
      <p:pic>
        <p:nvPicPr>
          <p:cNvPr id="63490" name="Picture 2"/>
          <p:cNvPicPr>
            <a:picLocks noGrp="1" noChangeAspect="1" noChangeArrowheads="1"/>
          </p:cNvPicPr>
          <p:nvPr>
            <p:ph idx="1"/>
          </p:nvPr>
        </p:nvPicPr>
        <p:blipFill>
          <a:blip r:embed="rId3" cstate="print"/>
          <a:srcRect/>
          <a:stretch>
            <a:fillRect/>
          </a:stretch>
        </p:blipFill>
        <p:spPr bwMode="auto">
          <a:xfrm>
            <a:off x="457200" y="533400"/>
            <a:ext cx="8534400" cy="582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49</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5</a:t>
            </a:fld>
            <a:endParaRPr lang="en-US"/>
          </a:p>
        </p:txBody>
      </p:sp>
      <p:pic>
        <p:nvPicPr>
          <p:cNvPr id="65538" name="Picture 2"/>
          <p:cNvPicPr>
            <a:picLocks noGrp="1" noChangeAspect="1" noChangeArrowheads="1"/>
          </p:cNvPicPr>
          <p:nvPr>
            <p:ph idx="1"/>
          </p:nvPr>
        </p:nvPicPr>
        <p:blipFill>
          <a:blip r:embed="rId3" cstate="print"/>
          <a:srcRect/>
          <a:stretch>
            <a:fillRect/>
          </a:stretch>
        </p:blipFill>
        <p:spPr bwMode="auto">
          <a:xfrm>
            <a:off x="228600" y="533399"/>
            <a:ext cx="8762999" cy="618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3892550"/>
            <a:ext cx="7772400" cy="1211263"/>
          </a:xfrm>
        </p:spPr>
        <p:txBody>
          <a:bodyPr/>
          <a:lstStyle/>
          <a:p>
            <a:pPr eaLnBrk="1" hangingPunct="1"/>
            <a:r>
              <a:rPr lang="en-US" smtClean="0">
                <a:latin typeface="Times New Roman" pitchFamily="18" charset="0"/>
              </a:rPr>
              <a:t>Diversity and Inclusion</a:t>
            </a:r>
          </a:p>
        </p:txBody>
      </p:sp>
      <p:sp>
        <p:nvSpPr>
          <p:cNvPr id="6147" name="TextBox 2"/>
          <p:cNvSpPr txBox="1">
            <a:spLocks noChangeArrowheads="1"/>
          </p:cNvSpPr>
          <p:nvPr/>
        </p:nvSpPr>
        <p:spPr bwMode="auto">
          <a:xfrm>
            <a:off x="1392238" y="5445125"/>
            <a:ext cx="6605587"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000">
                <a:solidFill>
                  <a:schemeClr val="tx1"/>
                </a:solidFill>
                <a:latin typeface="Franklin Gothic Book" pitchFamily="34" charset="0"/>
              </a:defRPr>
            </a:lvl1pPr>
            <a:lvl2pPr marL="742950" indent="-285750" eaLnBrk="0" hangingPunct="0">
              <a:defRPr sz="3000">
                <a:solidFill>
                  <a:schemeClr val="tx1"/>
                </a:solidFill>
                <a:latin typeface="Franklin Gothic Book" pitchFamily="34" charset="0"/>
              </a:defRPr>
            </a:lvl2pPr>
            <a:lvl3pPr marL="1143000" indent="-228600" eaLnBrk="0" hangingPunct="0">
              <a:defRPr sz="3000">
                <a:solidFill>
                  <a:schemeClr val="tx1"/>
                </a:solidFill>
                <a:latin typeface="Franklin Gothic Book" pitchFamily="34" charset="0"/>
              </a:defRPr>
            </a:lvl3pPr>
            <a:lvl4pPr marL="1600200" indent="-228600" eaLnBrk="0" hangingPunct="0">
              <a:defRPr sz="3000">
                <a:solidFill>
                  <a:schemeClr val="tx1"/>
                </a:solidFill>
                <a:latin typeface="Franklin Gothic Book" pitchFamily="34" charset="0"/>
              </a:defRPr>
            </a:lvl4pPr>
            <a:lvl5pPr marL="2057400" indent="-228600" eaLnBrk="0" hangingPunct="0">
              <a:defRPr sz="3000">
                <a:solidFill>
                  <a:schemeClr val="tx1"/>
                </a:solidFill>
                <a:latin typeface="Franklin Gothic Book" pitchFamily="34" charset="0"/>
              </a:defRPr>
            </a:lvl5pPr>
            <a:lvl6pPr marL="2514600" indent="-228600" eaLnBrk="0" fontAlgn="base" hangingPunct="0">
              <a:spcBef>
                <a:spcPct val="0"/>
              </a:spcBef>
              <a:spcAft>
                <a:spcPct val="0"/>
              </a:spcAft>
              <a:defRPr sz="3000">
                <a:solidFill>
                  <a:schemeClr val="tx1"/>
                </a:solidFill>
                <a:latin typeface="Franklin Gothic Book" pitchFamily="34" charset="0"/>
              </a:defRPr>
            </a:lvl6pPr>
            <a:lvl7pPr marL="2971800" indent="-228600" eaLnBrk="0" fontAlgn="base" hangingPunct="0">
              <a:spcBef>
                <a:spcPct val="0"/>
              </a:spcBef>
              <a:spcAft>
                <a:spcPct val="0"/>
              </a:spcAft>
              <a:defRPr sz="3000">
                <a:solidFill>
                  <a:schemeClr val="tx1"/>
                </a:solidFill>
                <a:latin typeface="Franklin Gothic Book" pitchFamily="34" charset="0"/>
              </a:defRPr>
            </a:lvl7pPr>
            <a:lvl8pPr marL="3429000" indent="-228600" eaLnBrk="0" fontAlgn="base" hangingPunct="0">
              <a:spcBef>
                <a:spcPct val="0"/>
              </a:spcBef>
              <a:spcAft>
                <a:spcPct val="0"/>
              </a:spcAft>
              <a:defRPr sz="3000">
                <a:solidFill>
                  <a:schemeClr val="tx1"/>
                </a:solidFill>
                <a:latin typeface="Franklin Gothic Book" pitchFamily="34" charset="0"/>
              </a:defRPr>
            </a:lvl8pPr>
            <a:lvl9pPr marL="3886200" indent="-228600" eaLnBrk="0" fontAlgn="base" hangingPunct="0">
              <a:spcBef>
                <a:spcPct val="0"/>
              </a:spcBef>
              <a:spcAft>
                <a:spcPct val="0"/>
              </a:spcAft>
              <a:defRPr sz="3000">
                <a:solidFill>
                  <a:schemeClr val="tx1"/>
                </a:solidFill>
                <a:latin typeface="Franklin Gothic Book" pitchFamily="34" charset="0"/>
              </a:defRPr>
            </a:lvl9pPr>
          </a:lstStyle>
          <a:p>
            <a:pPr eaLnBrk="1" fontAlgn="base" hangingPunct="1">
              <a:spcBef>
                <a:spcPct val="0"/>
              </a:spcBef>
              <a:spcAft>
                <a:spcPct val="0"/>
              </a:spcAft>
            </a:pPr>
            <a:r>
              <a:rPr lang="en-US" smtClean="0">
                <a:solidFill>
                  <a:srgbClr val="B30838"/>
                </a:solidFill>
                <a:latin typeface="Times New Roman" pitchFamily="18" charset="0"/>
                <a:cs typeface="Times New Roman" pitchFamily="18" charset="0"/>
              </a:rPr>
              <a:t>A Journey: Compliance to Commitment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smtClean="0"/>
              <a:t>WHO ARE WE?</a:t>
            </a:r>
          </a:p>
        </p:txBody>
      </p:sp>
      <p:sp>
        <p:nvSpPr>
          <p:cNvPr id="7171" name="Rectangle 3"/>
          <p:cNvSpPr>
            <a:spLocks noGrp="1" noChangeArrowheads="1"/>
          </p:cNvSpPr>
          <p:nvPr>
            <p:ph type="body" idx="1"/>
          </p:nvPr>
        </p:nvSpPr>
        <p:spPr/>
        <p:txBody>
          <a:bodyPr/>
          <a:lstStyle/>
          <a:p>
            <a:pPr>
              <a:lnSpc>
                <a:spcPct val="75000"/>
              </a:lnSpc>
              <a:buClrTx/>
            </a:pPr>
            <a:r>
              <a:rPr lang="en-US" sz="2100" smtClean="0"/>
              <a:t>A private, nonprofit organization</a:t>
            </a:r>
          </a:p>
          <a:p>
            <a:pPr>
              <a:lnSpc>
                <a:spcPct val="75000"/>
              </a:lnSpc>
              <a:buClrTx/>
            </a:pPr>
            <a:r>
              <a:rPr lang="en-US" sz="2100" smtClean="0"/>
              <a:t>Indiana University Health (IU Health) is Indiana’s largest comprehensive health system and is comprised of hospitals, physicians and allied services dedicated to providing preeminent care throughout Indiana and beyond</a:t>
            </a:r>
          </a:p>
          <a:p>
            <a:pPr>
              <a:lnSpc>
                <a:spcPct val="75000"/>
              </a:lnSpc>
              <a:buClrTx/>
            </a:pPr>
            <a:r>
              <a:rPr lang="en-US" sz="2100" smtClean="0"/>
              <a:t>Our unique partnership with the Indiana University School of Medicine gives our highly skilled physicians access to innovative treatments using the latest research and technology</a:t>
            </a:r>
          </a:p>
          <a:p>
            <a:pPr>
              <a:lnSpc>
                <a:spcPct val="75000"/>
              </a:lnSpc>
              <a:buClrTx/>
            </a:pPr>
            <a:r>
              <a:rPr lang="en-US" sz="2100" smtClean="0"/>
              <a:t>IU Health was recently named to the exclusive </a:t>
            </a:r>
            <a:r>
              <a:rPr lang="en-US" sz="2100" i="1" smtClean="0"/>
              <a:t>U.S. News &amp; World Report</a:t>
            </a:r>
            <a:r>
              <a:rPr lang="en-US" sz="2100" smtClean="0"/>
              <a:t> 23rd annual Best Hospitals ‘Honor Roll’ – one of 17 preeminent medical centers across the nation that have the highest skill and unparalleled capacity to handle the most challenging medical cases</a:t>
            </a:r>
          </a:p>
          <a:p>
            <a:pPr>
              <a:lnSpc>
                <a:spcPct val="75000"/>
              </a:lnSpc>
              <a:buClrTx/>
            </a:pPr>
            <a:r>
              <a:rPr lang="en-US" sz="2100" smtClean="0"/>
              <a:t>IU Health is Indiana’s largest employer, with 26,000 employees, and is dedicated to supporting the local communities it works in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smtClean="0"/>
              <a:t>PATIENT FACTOIDS</a:t>
            </a:r>
          </a:p>
        </p:txBody>
      </p:sp>
      <p:sp>
        <p:nvSpPr>
          <p:cNvPr id="8195" name="Rectangle 3"/>
          <p:cNvSpPr>
            <a:spLocks noGrp="1" noChangeArrowheads="1"/>
          </p:cNvSpPr>
          <p:nvPr>
            <p:ph type="body" idx="1"/>
          </p:nvPr>
        </p:nvSpPr>
        <p:spPr/>
        <p:txBody>
          <a:bodyPr/>
          <a:lstStyle/>
          <a:p>
            <a:pPr>
              <a:lnSpc>
                <a:spcPct val="85000"/>
              </a:lnSpc>
              <a:buClrTx/>
            </a:pPr>
            <a:r>
              <a:rPr lang="en-US" sz="2100" smtClean="0"/>
              <a:t>While Spanish remains the number one interpretation need, in 2010 interpretation in 62 languages/dialects were requested</a:t>
            </a:r>
          </a:p>
          <a:p>
            <a:pPr>
              <a:lnSpc>
                <a:spcPct val="85000"/>
              </a:lnSpc>
              <a:buClrTx/>
            </a:pPr>
            <a:r>
              <a:rPr lang="en-US" sz="2100" smtClean="0"/>
              <a:t>To meet the increasing demand, 7 additional Spanish interpreters were hired in July bringing the total to 35</a:t>
            </a:r>
          </a:p>
          <a:p>
            <a:pPr>
              <a:lnSpc>
                <a:spcPct val="85000"/>
              </a:lnSpc>
              <a:buClrTx/>
            </a:pPr>
            <a:r>
              <a:rPr lang="en-US" sz="2100" smtClean="0"/>
              <a:t>In 2011, we average 4,800 encounters per month and 479 monthly calls to the toll-free interpretation line</a:t>
            </a:r>
          </a:p>
          <a:p>
            <a:pPr>
              <a:lnSpc>
                <a:spcPct val="85000"/>
              </a:lnSpc>
              <a:buClrTx/>
            </a:pPr>
            <a:r>
              <a:rPr lang="en-US" sz="2100" smtClean="0"/>
              <a:t>IU Health Chaplaincy staff is representative of all races and all major religions</a:t>
            </a:r>
          </a:p>
          <a:p>
            <a:pPr>
              <a:lnSpc>
                <a:spcPct val="85000"/>
              </a:lnSpc>
              <a:buClrTx/>
            </a:pPr>
            <a:r>
              <a:rPr lang="en-US" sz="2100" smtClean="0"/>
              <a:t>Inpatient Population</a:t>
            </a:r>
          </a:p>
          <a:p>
            <a:pPr lvl="1">
              <a:lnSpc>
                <a:spcPct val="85000"/>
              </a:lnSpc>
            </a:pPr>
            <a:r>
              <a:rPr lang="en-US" sz="2000" smtClean="0"/>
              <a:t>White		71%			</a:t>
            </a:r>
          </a:p>
          <a:p>
            <a:pPr lvl="1">
              <a:lnSpc>
                <a:spcPct val="85000"/>
              </a:lnSpc>
            </a:pPr>
            <a:r>
              <a:rPr lang="en-US" sz="2000" smtClean="0"/>
              <a:t>Black		22%</a:t>
            </a:r>
          </a:p>
          <a:p>
            <a:pPr lvl="1">
              <a:lnSpc>
                <a:spcPct val="85000"/>
              </a:lnSpc>
            </a:pPr>
            <a:r>
              <a:rPr lang="en-US" sz="2000" smtClean="0"/>
              <a:t>Hispanic		4%</a:t>
            </a:r>
          </a:p>
          <a:p>
            <a:pPr lvl="1">
              <a:lnSpc>
                <a:spcPct val="85000"/>
              </a:lnSpc>
            </a:pPr>
            <a:r>
              <a:rPr lang="en-US" sz="2000" smtClean="0"/>
              <a:t>Two or More	2%</a:t>
            </a:r>
          </a:p>
          <a:p>
            <a:pPr>
              <a:lnSpc>
                <a:spcPct val="85000"/>
              </a:lnSpc>
            </a:pPr>
            <a:endParaRPr lang="en-US" sz="21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en-US" sz="3600" b="1" smtClean="0"/>
              <a:t>WHO ARE WE?</a:t>
            </a:r>
          </a:p>
        </p:txBody>
      </p:sp>
      <p:sp>
        <p:nvSpPr>
          <p:cNvPr id="9219" name="Rectangle 3"/>
          <p:cNvSpPr>
            <a:spLocks noChangeArrowheads="1"/>
          </p:cNvSpPr>
          <p:nvPr/>
        </p:nvSpPr>
        <p:spPr bwMode="auto">
          <a:xfrm>
            <a:off x="423863" y="2128838"/>
            <a:ext cx="8337550"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base">
              <a:spcBef>
                <a:spcPct val="0"/>
              </a:spcBef>
              <a:spcAft>
                <a:spcPct val="0"/>
              </a:spcAft>
            </a:pPr>
            <a:r>
              <a:rPr lang="en-US" sz="2800" smtClean="0">
                <a:solidFill>
                  <a:srgbClr val="000000"/>
                </a:solidFill>
              </a:rPr>
              <a:t>The Diversity &amp; Inclusion department is responsible for designing and implementing diversity, inclusion, and talent management programs that meet IU Health’s goals and vision for workforce diversity</a:t>
            </a:r>
          </a:p>
          <a:p>
            <a:pPr fontAlgn="base">
              <a:spcBef>
                <a:spcPct val="0"/>
              </a:spcBef>
              <a:spcAft>
                <a:spcPct val="0"/>
              </a:spcAft>
            </a:pPr>
            <a:endParaRPr lang="en-US" sz="2800" smtClean="0">
              <a:solidFill>
                <a:srgbClr val="000000"/>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r>
              <a:rPr lang="en-US" b="1" smtClean="0"/>
              <a:t>THE BIG PICTURE</a:t>
            </a:r>
          </a:p>
        </p:txBody>
      </p:sp>
      <p:sp>
        <p:nvSpPr>
          <p:cNvPr id="10243" name="Content Placeholder 2"/>
          <p:cNvSpPr>
            <a:spLocks noGrp="1"/>
          </p:cNvSpPr>
          <p:nvPr>
            <p:ph idx="4294967295"/>
          </p:nvPr>
        </p:nvSpPr>
        <p:spPr>
          <a:xfrm>
            <a:off x="314325" y="1647825"/>
            <a:ext cx="8542338" cy="3482975"/>
          </a:xfrm>
        </p:spPr>
        <p:txBody>
          <a:bodyPr/>
          <a:lstStyle/>
          <a:p>
            <a:pPr>
              <a:buFontTx/>
              <a:buNone/>
            </a:pPr>
            <a:r>
              <a:rPr lang="en-US" sz="2100" b="1" smtClean="0"/>
              <a:t>How we define diversity and inclusion:</a:t>
            </a:r>
          </a:p>
          <a:p>
            <a:pPr>
              <a:buClrTx/>
            </a:pPr>
            <a:r>
              <a:rPr lang="en-US" sz="2100" b="1" smtClean="0"/>
              <a:t>Diversity with a little d</a:t>
            </a:r>
            <a:r>
              <a:rPr lang="en-US" sz="2100" smtClean="0"/>
              <a:t> - differences in gender, race, nationality, ethnic background, etc</a:t>
            </a:r>
          </a:p>
          <a:p>
            <a:pPr>
              <a:buClrTx/>
            </a:pPr>
            <a:r>
              <a:rPr lang="en-US" sz="2100" b="1" smtClean="0"/>
              <a:t>Diversity with a big D </a:t>
            </a:r>
            <a:r>
              <a:rPr lang="en-US" sz="2100" smtClean="0"/>
              <a:t>– broader concept that includes other critical attributes, such as ways of thinking, culture, generations, religion, customs, etc</a:t>
            </a:r>
          </a:p>
          <a:p>
            <a:pPr>
              <a:buClrTx/>
            </a:pPr>
            <a:r>
              <a:rPr lang="en-US" sz="2100" b="1" smtClean="0"/>
              <a:t>Inclusion</a:t>
            </a:r>
            <a:r>
              <a:rPr lang="en-US" sz="2100" smtClean="0"/>
              <a:t> – understanding, embracing and leveraging Diversity to drive the IU Health mission</a:t>
            </a:r>
          </a:p>
        </p:txBody>
      </p:sp>
      <p:sp>
        <p:nvSpPr>
          <p:cNvPr id="10244" name="TextBox 3"/>
          <p:cNvSpPr txBox="1">
            <a:spLocks noChangeArrowheads="1"/>
          </p:cNvSpPr>
          <p:nvPr/>
        </p:nvSpPr>
        <p:spPr bwMode="auto">
          <a:xfrm>
            <a:off x="0" y="4913313"/>
            <a:ext cx="9144000" cy="63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000">
                <a:solidFill>
                  <a:schemeClr val="tx1"/>
                </a:solidFill>
                <a:latin typeface="Franklin Gothic Book" pitchFamily="34" charset="0"/>
              </a:defRPr>
            </a:lvl1pPr>
            <a:lvl2pPr marL="742950" indent="-285750" eaLnBrk="0" hangingPunct="0">
              <a:defRPr sz="3000">
                <a:solidFill>
                  <a:schemeClr val="tx1"/>
                </a:solidFill>
                <a:latin typeface="Franklin Gothic Book" pitchFamily="34" charset="0"/>
              </a:defRPr>
            </a:lvl2pPr>
            <a:lvl3pPr marL="1143000" indent="-228600" eaLnBrk="0" hangingPunct="0">
              <a:defRPr sz="3000">
                <a:solidFill>
                  <a:schemeClr val="tx1"/>
                </a:solidFill>
                <a:latin typeface="Franklin Gothic Book" pitchFamily="34" charset="0"/>
              </a:defRPr>
            </a:lvl3pPr>
            <a:lvl4pPr marL="1600200" indent="-228600" eaLnBrk="0" hangingPunct="0">
              <a:defRPr sz="3000">
                <a:solidFill>
                  <a:schemeClr val="tx1"/>
                </a:solidFill>
                <a:latin typeface="Franklin Gothic Book" pitchFamily="34" charset="0"/>
              </a:defRPr>
            </a:lvl4pPr>
            <a:lvl5pPr marL="2057400" indent="-228600" eaLnBrk="0" hangingPunct="0">
              <a:defRPr sz="3000">
                <a:solidFill>
                  <a:schemeClr val="tx1"/>
                </a:solidFill>
                <a:latin typeface="Franklin Gothic Book" pitchFamily="34" charset="0"/>
              </a:defRPr>
            </a:lvl5pPr>
            <a:lvl6pPr marL="2514600" indent="-228600" eaLnBrk="0" fontAlgn="base" hangingPunct="0">
              <a:spcBef>
                <a:spcPct val="0"/>
              </a:spcBef>
              <a:spcAft>
                <a:spcPct val="0"/>
              </a:spcAft>
              <a:defRPr sz="3000">
                <a:solidFill>
                  <a:schemeClr val="tx1"/>
                </a:solidFill>
                <a:latin typeface="Franklin Gothic Book" pitchFamily="34" charset="0"/>
              </a:defRPr>
            </a:lvl6pPr>
            <a:lvl7pPr marL="2971800" indent="-228600" eaLnBrk="0" fontAlgn="base" hangingPunct="0">
              <a:spcBef>
                <a:spcPct val="0"/>
              </a:spcBef>
              <a:spcAft>
                <a:spcPct val="0"/>
              </a:spcAft>
              <a:defRPr sz="3000">
                <a:solidFill>
                  <a:schemeClr val="tx1"/>
                </a:solidFill>
                <a:latin typeface="Franklin Gothic Book" pitchFamily="34" charset="0"/>
              </a:defRPr>
            </a:lvl7pPr>
            <a:lvl8pPr marL="3429000" indent="-228600" eaLnBrk="0" fontAlgn="base" hangingPunct="0">
              <a:spcBef>
                <a:spcPct val="0"/>
              </a:spcBef>
              <a:spcAft>
                <a:spcPct val="0"/>
              </a:spcAft>
              <a:defRPr sz="3000">
                <a:solidFill>
                  <a:schemeClr val="tx1"/>
                </a:solidFill>
                <a:latin typeface="Franklin Gothic Book" pitchFamily="34" charset="0"/>
              </a:defRPr>
            </a:lvl8pPr>
            <a:lvl9pPr marL="3886200" indent="-228600" eaLnBrk="0" fontAlgn="base" hangingPunct="0">
              <a:spcBef>
                <a:spcPct val="0"/>
              </a:spcBef>
              <a:spcAft>
                <a:spcPct val="0"/>
              </a:spcAft>
              <a:defRPr sz="3000">
                <a:solidFill>
                  <a:schemeClr val="tx1"/>
                </a:solidFill>
                <a:latin typeface="Franklin Gothic Book" pitchFamily="34" charset="0"/>
              </a:defRPr>
            </a:lvl9pPr>
          </a:lstStyle>
          <a:p>
            <a:pPr algn="ctr" eaLnBrk="1" fontAlgn="base" hangingPunct="1">
              <a:spcBef>
                <a:spcPct val="0"/>
              </a:spcBef>
              <a:spcAft>
                <a:spcPct val="0"/>
              </a:spcAft>
            </a:pPr>
            <a:r>
              <a:rPr lang="en-US" sz="3500" b="1" smtClean="0">
                <a:solidFill>
                  <a:srgbClr val="000000"/>
                </a:solidFill>
              </a:rPr>
              <a:t>Embracing Diversity enables preeminent care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r>
              <a:rPr lang="en-US" b="1" smtClean="0"/>
              <a:t>FOCUS AREAS</a:t>
            </a:r>
          </a:p>
        </p:txBody>
      </p:sp>
      <p:sp>
        <p:nvSpPr>
          <p:cNvPr id="3" name="Content Placeholder 2"/>
          <p:cNvSpPr>
            <a:spLocks noGrp="1"/>
          </p:cNvSpPr>
          <p:nvPr>
            <p:ph idx="4294967295"/>
          </p:nvPr>
        </p:nvSpPr>
        <p:spPr>
          <a:xfrm>
            <a:off x="314325" y="1457325"/>
            <a:ext cx="8229600" cy="4957763"/>
          </a:xfrm>
        </p:spPr>
        <p:txBody>
          <a:bodyPr/>
          <a:lstStyle/>
          <a:p>
            <a:pPr>
              <a:buClrTx/>
              <a:defRPr/>
            </a:pPr>
            <a:r>
              <a:rPr lang="en-US" sz="2100" b="1" dirty="0" smtClean="0">
                <a:solidFill>
                  <a:schemeClr val="tx1">
                    <a:lumMod val="95000"/>
                    <a:lumOff val="5000"/>
                  </a:schemeClr>
                </a:solidFill>
              </a:rPr>
              <a:t>Clinical </a:t>
            </a:r>
            <a:r>
              <a:rPr lang="en-US" sz="2100" dirty="0" smtClean="0"/>
              <a:t>– Providing culturally sensitive personalized care, including mind, body &amp; spirit, for all cultures</a:t>
            </a:r>
          </a:p>
          <a:p>
            <a:pPr>
              <a:buClrTx/>
              <a:defRPr/>
            </a:pPr>
            <a:r>
              <a:rPr lang="en-US" sz="2100" b="1" dirty="0" smtClean="0"/>
              <a:t>Workforce </a:t>
            </a:r>
            <a:r>
              <a:rPr lang="en-US" sz="2100" dirty="0" smtClean="0"/>
              <a:t>– Being an Employer of Choice that attracts, retains &amp; develops a highly qualified workforce that mirrors the demographics of the community we serve</a:t>
            </a:r>
          </a:p>
          <a:p>
            <a:pPr>
              <a:buClrTx/>
              <a:defRPr/>
            </a:pPr>
            <a:r>
              <a:rPr lang="en-US" sz="2100" b="1" dirty="0" smtClean="0"/>
              <a:t>Business </a:t>
            </a:r>
            <a:r>
              <a:rPr lang="en-US" sz="2100" dirty="0" smtClean="0"/>
              <a:t>– Supporting a level playing field &amp; promoting good financial stewardship by using a wider pool of qualified &amp; cost-competitive certified minority/women/veteran enterprises for goods &amp; services</a:t>
            </a:r>
          </a:p>
          <a:p>
            <a:pPr>
              <a:buClrTx/>
              <a:defRPr/>
            </a:pPr>
            <a:r>
              <a:rPr lang="en-US" sz="2100" b="1" dirty="0" smtClean="0"/>
              <a:t>Community </a:t>
            </a:r>
            <a:r>
              <a:rPr lang="en-US" sz="2100" dirty="0" smtClean="0"/>
              <a:t>– Nurturing a community that understands, includes &amp; embraces healthy Diversity</a:t>
            </a:r>
          </a:p>
          <a:p>
            <a:pPr>
              <a:buClrTx/>
              <a:defRPr/>
            </a:pPr>
            <a:r>
              <a:rPr lang="en-US" sz="2100" b="1" dirty="0" smtClean="0"/>
              <a:t>Leadership</a:t>
            </a:r>
            <a:r>
              <a:rPr lang="en-US" sz="2100" dirty="0" smtClean="0"/>
              <a:t> – Being culturally competent leaders who understand, include &amp; embrace Diversity &amp; lead others in doing so to improve the health of our patients &amp; community</a:t>
            </a:r>
            <a:endParaRPr lang="en-US" sz="21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r>
              <a:rPr lang="en-US" sz="3600" b="1" smtClean="0"/>
              <a:t>PEOPLE PILLAR GOAL</a:t>
            </a:r>
            <a:endParaRPr lang="en-US" sz="3600" smtClean="0"/>
          </a:p>
        </p:txBody>
      </p:sp>
      <p:sp>
        <p:nvSpPr>
          <p:cNvPr id="9219" name="Rectangle 3"/>
          <p:cNvSpPr>
            <a:spLocks noChangeArrowheads="1"/>
          </p:cNvSpPr>
          <p:nvPr/>
        </p:nvSpPr>
        <p:spPr bwMode="auto">
          <a:xfrm>
            <a:off x="231775" y="1365250"/>
            <a:ext cx="8464550" cy="4581525"/>
          </a:xfrm>
          <a:prstGeom prst="rect">
            <a:avLst/>
          </a:prstGeom>
          <a:noFill/>
          <a:ln w="9525">
            <a:noFill/>
            <a:miter lim="800000"/>
            <a:headEnd/>
            <a:tailEnd/>
          </a:ln>
        </p:spPr>
        <p:txBody>
          <a:bodyPr>
            <a:spAutoFit/>
          </a:bodyPr>
          <a:lstStyle/>
          <a:p>
            <a:pPr fontAlgn="base">
              <a:spcBef>
                <a:spcPct val="0"/>
              </a:spcBef>
              <a:spcAft>
                <a:spcPct val="0"/>
              </a:spcAft>
              <a:defRPr/>
            </a:pPr>
            <a:r>
              <a:rPr lang="en-US" sz="2100" dirty="0">
                <a:solidFill>
                  <a:srgbClr val="000000"/>
                </a:solidFill>
              </a:rPr>
              <a:t>The People Pillar Goal for Diversity was established in 2009 as a goal that cascaded to specific entity goals for the purpose of reducing underutilization in professional job groups over a 3 to 5 year period</a:t>
            </a:r>
          </a:p>
          <a:p>
            <a:pPr fontAlgn="base">
              <a:spcBef>
                <a:spcPct val="0"/>
              </a:spcBef>
              <a:spcAft>
                <a:spcPct val="0"/>
              </a:spcAft>
              <a:defRPr/>
            </a:pPr>
            <a:endParaRPr lang="en-US" sz="2100" dirty="0">
              <a:solidFill>
                <a:srgbClr val="000000"/>
              </a:solidFill>
            </a:endParaRPr>
          </a:p>
          <a:p>
            <a:pPr marL="231775" indent="-231775" fontAlgn="base">
              <a:spcBef>
                <a:spcPct val="0"/>
              </a:spcBef>
              <a:spcAft>
                <a:spcPct val="0"/>
              </a:spcAft>
              <a:defRPr/>
            </a:pPr>
            <a:r>
              <a:rPr lang="en-US" sz="2100" b="1" dirty="0">
                <a:solidFill>
                  <a:srgbClr val="000000"/>
                </a:solidFill>
              </a:rPr>
              <a:t>2010</a:t>
            </a:r>
          </a:p>
          <a:p>
            <a:pPr marL="231775" indent="-231775" fontAlgn="base">
              <a:spcBef>
                <a:spcPct val="0"/>
              </a:spcBef>
              <a:spcAft>
                <a:spcPct val="0"/>
              </a:spcAft>
              <a:buFont typeface="Arial" pitchFamily="34" charset="0"/>
              <a:buChar char="•"/>
              <a:defRPr/>
            </a:pPr>
            <a:r>
              <a:rPr lang="en-US" sz="2100" dirty="0">
                <a:solidFill>
                  <a:srgbClr val="000000"/>
                </a:solidFill>
              </a:rPr>
              <a:t>Exceeded our goal by more than 33%</a:t>
            </a:r>
          </a:p>
          <a:p>
            <a:pPr marL="231775" indent="-231775" fontAlgn="base">
              <a:spcBef>
                <a:spcPct val="0"/>
              </a:spcBef>
              <a:spcAft>
                <a:spcPct val="0"/>
              </a:spcAft>
              <a:defRPr/>
            </a:pPr>
            <a:endParaRPr lang="en-US" sz="2100" dirty="0">
              <a:solidFill>
                <a:srgbClr val="000000"/>
              </a:solidFill>
            </a:endParaRPr>
          </a:p>
          <a:p>
            <a:pPr marL="231775" indent="-231775" fontAlgn="base">
              <a:spcBef>
                <a:spcPct val="0"/>
              </a:spcBef>
              <a:spcAft>
                <a:spcPct val="0"/>
              </a:spcAft>
              <a:defRPr/>
            </a:pPr>
            <a:r>
              <a:rPr lang="en-US" sz="2100" b="1" dirty="0">
                <a:solidFill>
                  <a:srgbClr val="000000"/>
                </a:solidFill>
              </a:rPr>
              <a:t>2011</a:t>
            </a:r>
          </a:p>
          <a:p>
            <a:pPr marL="231775" indent="-231775" fontAlgn="base">
              <a:spcBef>
                <a:spcPct val="0"/>
              </a:spcBef>
              <a:spcAft>
                <a:spcPct val="0"/>
              </a:spcAft>
              <a:buFont typeface="Arial" charset="0"/>
              <a:buChar char="•"/>
              <a:defRPr/>
            </a:pPr>
            <a:r>
              <a:rPr lang="en-US" sz="2100" dirty="0">
                <a:solidFill>
                  <a:srgbClr val="000000"/>
                </a:solidFill>
              </a:rPr>
              <a:t>Increase diverse employee population by 1% focusing on recruitment   and retention</a:t>
            </a:r>
          </a:p>
          <a:p>
            <a:pPr marL="231775" indent="-231775" fontAlgn="base">
              <a:spcBef>
                <a:spcPct val="0"/>
              </a:spcBef>
              <a:spcAft>
                <a:spcPct val="0"/>
              </a:spcAft>
              <a:buFont typeface="Arial" charset="0"/>
              <a:buChar char="•"/>
              <a:defRPr/>
            </a:pPr>
            <a:r>
              <a:rPr lang="en-US" sz="2100" dirty="0">
                <a:solidFill>
                  <a:srgbClr val="000000"/>
                </a:solidFill>
              </a:rPr>
              <a:t>Exceeded our goal by more than 100% </a:t>
            </a:r>
          </a:p>
          <a:p>
            <a:pPr marL="231775" indent="-231775" fontAlgn="base">
              <a:spcBef>
                <a:spcPct val="0"/>
              </a:spcBef>
              <a:spcAft>
                <a:spcPct val="0"/>
              </a:spcAft>
              <a:defRPr/>
            </a:pPr>
            <a:endParaRPr lang="en-US" sz="2100" dirty="0">
              <a:solidFill>
                <a:srgbClr val="000000"/>
              </a:solidFill>
            </a:endParaRPr>
          </a:p>
          <a:p>
            <a:pPr marL="231775" indent="-231775" fontAlgn="base">
              <a:spcBef>
                <a:spcPct val="0"/>
              </a:spcBef>
              <a:spcAft>
                <a:spcPct val="0"/>
              </a:spcAft>
              <a:defRPr/>
            </a:pPr>
            <a:r>
              <a:rPr lang="en-US" sz="2100" b="1" dirty="0">
                <a:solidFill>
                  <a:srgbClr val="000000"/>
                </a:solidFill>
              </a:rPr>
              <a:t>2012</a:t>
            </a:r>
          </a:p>
          <a:p>
            <a:pPr marL="231775" indent="-231775" fontAlgn="base">
              <a:spcBef>
                <a:spcPct val="0"/>
              </a:spcBef>
              <a:spcAft>
                <a:spcPct val="0"/>
              </a:spcAft>
              <a:buFont typeface="Arial" charset="0"/>
              <a:buChar char="•"/>
              <a:defRPr/>
            </a:pPr>
            <a:r>
              <a:rPr lang="en-US" sz="2100" dirty="0">
                <a:solidFill>
                  <a:srgbClr val="000000"/>
                </a:solidFill>
              </a:rPr>
              <a:t>Expand People Pillar Goal to include additional </a:t>
            </a:r>
            <a:r>
              <a:rPr lang="en-US" sz="2100" dirty="0" err="1">
                <a:solidFill>
                  <a:srgbClr val="000000"/>
                </a:solidFill>
              </a:rPr>
              <a:t>lU</a:t>
            </a:r>
            <a:r>
              <a:rPr lang="en-US" sz="2100" dirty="0">
                <a:solidFill>
                  <a:srgbClr val="000000"/>
                </a:solidFill>
              </a:rPr>
              <a:t> Health locations </a:t>
            </a:r>
          </a:p>
        </p:txBody>
      </p:sp>
      <p:pic>
        <p:nvPicPr>
          <p:cNvPr id="12292" name="Picture 4" descr="C:\Documents and Settings\thamilt3\Local Settings\Temporary Internet Files\Content.IE5\4LN2DX66\MP900446459[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97763" y="2428875"/>
            <a:ext cx="1400175"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US" sz="3600" b="1" smtClean="0"/>
              <a:t>ACHIEVEMENTS</a:t>
            </a:r>
            <a:endParaRPr lang="en-US" sz="3600" smtClean="0"/>
          </a:p>
        </p:txBody>
      </p:sp>
      <p:sp>
        <p:nvSpPr>
          <p:cNvPr id="9219" name="Rectangle 3"/>
          <p:cNvSpPr>
            <a:spLocks noChangeArrowheads="1"/>
          </p:cNvSpPr>
          <p:nvPr/>
        </p:nvSpPr>
        <p:spPr bwMode="auto">
          <a:xfrm>
            <a:off x="231775" y="1433513"/>
            <a:ext cx="5308600" cy="2032000"/>
          </a:xfrm>
          <a:prstGeom prst="rect">
            <a:avLst/>
          </a:prstGeom>
          <a:noFill/>
          <a:ln w="9525">
            <a:noFill/>
            <a:miter lim="800000"/>
            <a:headEnd/>
            <a:tailEnd/>
          </a:ln>
        </p:spPr>
        <p:txBody>
          <a:bodyPr>
            <a:spAutoFit/>
          </a:bodyPr>
          <a:lstStyle/>
          <a:p>
            <a:pPr fontAlgn="base">
              <a:spcBef>
                <a:spcPct val="0"/>
              </a:spcBef>
              <a:spcAft>
                <a:spcPct val="0"/>
              </a:spcAft>
              <a:defRPr/>
            </a:pPr>
            <a:r>
              <a:rPr lang="en-US" sz="2100" b="1" dirty="0">
                <a:solidFill>
                  <a:srgbClr val="000000"/>
                </a:solidFill>
              </a:rPr>
              <a:t>2011</a:t>
            </a:r>
            <a:endParaRPr lang="en-US" sz="2100" dirty="0">
              <a:solidFill>
                <a:srgbClr val="000000"/>
              </a:solidFill>
            </a:endParaRPr>
          </a:p>
          <a:p>
            <a:pPr marL="231775" indent="-231775" fontAlgn="base">
              <a:spcBef>
                <a:spcPct val="0"/>
              </a:spcBef>
              <a:spcAft>
                <a:spcPct val="0"/>
              </a:spcAft>
              <a:buFont typeface="Arial" pitchFamily="34" charset="0"/>
              <a:buChar char="•"/>
              <a:defRPr/>
            </a:pPr>
            <a:r>
              <a:rPr lang="en-US" sz="2100" dirty="0">
                <a:solidFill>
                  <a:srgbClr val="000000"/>
                </a:solidFill>
              </a:rPr>
              <a:t>Recipient of 40th Anniversary Award from National Black Nurses Association for minority nursing outreach</a:t>
            </a:r>
          </a:p>
          <a:p>
            <a:pPr marL="231775" indent="-231775" fontAlgn="base">
              <a:spcBef>
                <a:spcPct val="0"/>
              </a:spcBef>
              <a:spcAft>
                <a:spcPct val="0"/>
              </a:spcAft>
              <a:buFontTx/>
              <a:buChar char="•"/>
              <a:defRPr/>
            </a:pPr>
            <a:r>
              <a:rPr lang="en-US" sz="2100" dirty="0">
                <a:solidFill>
                  <a:srgbClr val="000000"/>
                </a:solidFill>
              </a:rPr>
              <a:t>Recognized Champion of Diversity by the Indiana Minority Business Magazine</a:t>
            </a:r>
          </a:p>
        </p:txBody>
      </p:sp>
      <p:pic>
        <p:nvPicPr>
          <p:cNvPr id="133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26125" y="1422400"/>
            <a:ext cx="3098800" cy="20669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217488" y="3460750"/>
            <a:ext cx="8709025" cy="2678113"/>
          </a:xfrm>
          <a:prstGeom prst="rect">
            <a:avLst/>
          </a:prstGeom>
          <a:noFill/>
          <a:ln w="9525">
            <a:noFill/>
            <a:miter lim="800000"/>
            <a:headEnd/>
            <a:tailEnd/>
          </a:ln>
        </p:spPr>
        <p:txBody>
          <a:bodyPr>
            <a:spAutoFit/>
          </a:bodyPr>
          <a:lstStyle/>
          <a:p>
            <a:pPr fontAlgn="base">
              <a:spcBef>
                <a:spcPct val="0"/>
              </a:spcBef>
              <a:spcAft>
                <a:spcPct val="0"/>
              </a:spcAft>
              <a:defRPr/>
            </a:pPr>
            <a:r>
              <a:rPr lang="en-US" sz="2100" b="1" dirty="0">
                <a:solidFill>
                  <a:srgbClr val="000000"/>
                </a:solidFill>
              </a:rPr>
              <a:t>2010</a:t>
            </a:r>
            <a:endParaRPr lang="en-US" sz="2100" dirty="0">
              <a:solidFill>
                <a:srgbClr val="000000"/>
              </a:solidFill>
            </a:endParaRPr>
          </a:p>
          <a:p>
            <a:pPr marL="231775" indent="-231775" fontAlgn="base">
              <a:spcBef>
                <a:spcPct val="0"/>
              </a:spcBef>
              <a:spcAft>
                <a:spcPct val="0"/>
              </a:spcAft>
              <a:buFont typeface="Arial" pitchFamily="34" charset="0"/>
              <a:buChar char="•"/>
              <a:defRPr/>
            </a:pPr>
            <a:r>
              <a:rPr lang="en-US" sz="2100" dirty="0">
                <a:solidFill>
                  <a:srgbClr val="000000"/>
                </a:solidFill>
              </a:rPr>
              <a:t>Received Distinguished Community Service Award from the Black Nurses Association of Indianapolis</a:t>
            </a:r>
          </a:p>
          <a:p>
            <a:pPr marL="231775" indent="-231775" fontAlgn="base">
              <a:spcBef>
                <a:spcPct val="0"/>
              </a:spcBef>
              <a:spcAft>
                <a:spcPct val="0"/>
              </a:spcAft>
              <a:buFont typeface="Arial" pitchFamily="34" charset="0"/>
              <a:buChar char="•"/>
              <a:defRPr/>
            </a:pPr>
            <a:r>
              <a:rPr lang="en-US" sz="2100" dirty="0">
                <a:solidFill>
                  <a:srgbClr val="000000"/>
                </a:solidFill>
              </a:rPr>
              <a:t>Nationally recognized for Diversity practices by the Institute for Diversity in Health Management for Best In Class – Strengthening a Diverse Workforce</a:t>
            </a:r>
          </a:p>
          <a:p>
            <a:pPr marL="231775" indent="-231775" fontAlgn="base">
              <a:spcBef>
                <a:spcPct val="0"/>
              </a:spcBef>
              <a:spcAft>
                <a:spcPct val="0"/>
              </a:spcAft>
              <a:buFont typeface="Arial" pitchFamily="34" charset="0"/>
              <a:buChar char="•"/>
              <a:defRPr/>
            </a:pPr>
            <a:r>
              <a:rPr lang="en-US" sz="2100" dirty="0">
                <a:solidFill>
                  <a:srgbClr val="000000"/>
                </a:solidFill>
              </a:rPr>
              <a:t>Recognized as a Top Work Place by The Indianapolis Star and Workplace Dynamics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US" sz="2800" b="1" smtClean="0"/>
              <a:t>PROFESSIONAL RECRUITMENT OUTREACH EVENTS &amp; PARTNERSHIPS</a:t>
            </a:r>
            <a:endParaRPr lang="en-US" sz="2800" smtClean="0"/>
          </a:p>
        </p:txBody>
      </p:sp>
      <p:sp>
        <p:nvSpPr>
          <p:cNvPr id="14339" name="Rectangle 3"/>
          <p:cNvSpPr>
            <a:spLocks noChangeArrowheads="1"/>
          </p:cNvSpPr>
          <p:nvPr/>
        </p:nvSpPr>
        <p:spPr bwMode="auto">
          <a:xfrm>
            <a:off x="177800" y="1365250"/>
            <a:ext cx="8709025"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31775" indent="-231775" fontAlgn="base">
              <a:spcBef>
                <a:spcPct val="0"/>
              </a:spcBef>
              <a:spcAft>
                <a:spcPct val="0"/>
              </a:spcAft>
            </a:pPr>
            <a:r>
              <a:rPr lang="en-US" sz="2000" b="1" smtClean="0">
                <a:solidFill>
                  <a:srgbClr val="000000"/>
                </a:solidFill>
              </a:rPr>
              <a:t>Evening with IU Health</a:t>
            </a:r>
            <a:r>
              <a:rPr lang="en-US" sz="2000" smtClean="0">
                <a:solidFill>
                  <a:srgbClr val="000000"/>
                </a:solidFill>
              </a:rPr>
              <a:t> </a:t>
            </a:r>
          </a:p>
          <a:p>
            <a:pPr marL="231775" indent="-231775" fontAlgn="base">
              <a:spcBef>
                <a:spcPct val="0"/>
              </a:spcBef>
              <a:spcAft>
                <a:spcPct val="0"/>
              </a:spcAft>
              <a:buFont typeface="Arial" charset="0"/>
              <a:buChar char="•"/>
            </a:pPr>
            <a:r>
              <a:rPr lang="en-US" sz="2000" smtClean="0">
                <a:solidFill>
                  <a:srgbClr val="000000"/>
                </a:solidFill>
              </a:rPr>
              <a:t>Connect degreed, skilled trade and licensed professionals with viable IU Health employment opportunities</a:t>
            </a:r>
          </a:p>
          <a:p>
            <a:pPr marL="231775" indent="-231775" fontAlgn="base">
              <a:spcBef>
                <a:spcPct val="0"/>
              </a:spcBef>
              <a:spcAft>
                <a:spcPct val="0"/>
              </a:spcAft>
              <a:buFont typeface="Arial" charset="0"/>
              <a:buChar char="•"/>
            </a:pPr>
            <a:r>
              <a:rPr lang="en-US" sz="2000" smtClean="0">
                <a:solidFill>
                  <a:srgbClr val="000000"/>
                </a:solidFill>
              </a:rPr>
              <a:t>Introduce top minority talent to senior leadership, hiring managers and directors</a:t>
            </a:r>
          </a:p>
          <a:p>
            <a:pPr marL="231775" indent="-231775" fontAlgn="base">
              <a:spcBef>
                <a:spcPct val="0"/>
              </a:spcBef>
              <a:spcAft>
                <a:spcPct val="0"/>
              </a:spcAft>
              <a:buFont typeface="Arial" charset="0"/>
              <a:buChar char="•"/>
            </a:pPr>
            <a:r>
              <a:rPr lang="en-US" sz="2000" smtClean="0">
                <a:solidFill>
                  <a:srgbClr val="000000"/>
                </a:solidFill>
              </a:rPr>
              <a:t>Enhance goodwill in the community</a:t>
            </a:r>
          </a:p>
          <a:p>
            <a:pPr marL="231775" indent="-231775" fontAlgn="base">
              <a:spcBef>
                <a:spcPct val="0"/>
              </a:spcBef>
              <a:spcAft>
                <a:spcPct val="0"/>
              </a:spcAft>
              <a:buFont typeface="Arial" charset="0"/>
              <a:buChar char="•"/>
            </a:pPr>
            <a:r>
              <a:rPr lang="en-US" sz="2000" smtClean="0">
                <a:solidFill>
                  <a:srgbClr val="000000"/>
                </a:solidFill>
              </a:rPr>
              <a:t>87% retention rate for hires after 18 months </a:t>
            </a:r>
          </a:p>
        </p:txBody>
      </p:sp>
      <p:pic>
        <p:nvPicPr>
          <p:cNvPr id="14340" name="Picture 8" descr="C:\Documents and Settings\thamilt3\Local Settings\Temporary Internet Files\Content.IE5\MESU38ZQ\MP90043126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19913" y="2825750"/>
            <a:ext cx="1849437"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Rectangle 3"/>
          <p:cNvSpPr>
            <a:spLocks noChangeArrowheads="1"/>
          </p:cNvSpPr>
          <p:nvPr/>
        </p:nvSpPr>
        <p:spPr bwMode="auto">
          <a:xfrm>
            <a:off x="193675" y="3648075"/>
            <a:ext cx="6630988" cy="163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31775" indent="-231775" fontAlgn="base">
              <a:spcBef>
                <a:spcPct val="0"/>
              </a:spcBef>
              <a:spcAft>
                <a:spcPct val="0"/>
              </a:spcAft>
            </a:pPr>
            <a:r>
              <a:rPr lang="en-US" sz="2000" b="1" smtClean="0">
                <a:solidFill>
                  <a:srgbClr val="000000"/>
                </a:solidFill>
              </a:rPr>
              <a:t>Strengthening Our Pipeline</a:t>
            </a:r>
            <a:r>
              <a:rPr lang="en-US" sz="2000" smtClean="0">
                <a:solidFill>
                  <a:srgbClr val="000000"/>
                </a:solidFill>
              </a:rPr>
              <a:t> </a:t>
            </a:r>
          </a:p>
          <a:p>
            <a:pPr marL="231775" indent="-231775" fontAlgn="base">
              <a:spcBef>
                <a:spcPct val="0"/>
              </a:spcBef>
              <a:spcAft>
                <a:spcPct val="0"/>
              </a:spcAft>
              <a:buFont typeface="Arial" charset="0"/>
              <a:buChar char="•"/>
            </a:pPr>
            <a:r>
              <a:rPr lang="en-US" sz="2000" smtClean="0">
                <a:solidFill>
                  <a:srgbClr val="000000"/>
                </a:solidFill>
              </a:rPr>
              <a:t>Introduced twenty (20) youth, civic, schools and placement organizations to IU Health </a:t>
            </a:r>
          </a:p>
          <a:p>
            <a:pPr marL="231775" indent="-231775" fontAlgn="base">
              <a:spcBef>
                <a:spcPct val="0"/>
              </a:spcBef>
              <a:spcAft>
                <a:spcPct val="0"/>
              </a:spcAft>
              <a:buFont typeface="Arial" charset="0"/>
              <a:buChar char="•"/>
            </a:pPr>
            <a:r>
              <a:rPr lang="en-US" sz="2000" smtClean="0">
                <a:solidFill>
                  <a:srgbClr val="000000"/>
                </a:solidFill>
              </a:rPr>
              <a:t>A three pronged approach aimed to: </a:t>
            </a:r>
          </a:p>
          <a:p>
            <a:pPr marL="688975" lvl="1" indent="-231775" fontAlgn="base">
              <a:spcBef>
                <a:spcPct val="0"/>
              </a:spcBef>
              <a:spcAft>
                <a:spcPct val="0"/>
              </a:spcAft>
              <a:buFont typeface="Arial" charset="0"/>
              <a:buChar char="•"/>
            </a:pPr>
            <a:r>
              <a:rPr lang="en-US" sz="2000" smtClean="0">
                <a:solidFill>
                  <a:srgbClr val="000000"/>
                </a:solidFill>
              </a:rPr>
              <a:t>Introduce youth leaders from Boys and Girls Clubs, </a:t>
            </a:r>
          </a:p>
        </p:txBody>
      </p:sp>
      <p:sp>
        <p:nvSpPr>
          <p:cNvPr id="14342" name="Rectangle 3"/>
          <p:cNvSpPr>
            <a:spLocks noChangeArrowheads="1"/>
          </p:cNvSpPr>
          <p:nvPr/>
        </p:nvSpPr>
        <p:spPr bwMode="auto">
          <a:xfrm>
            <a:off x="627063" y="5149850"/>
            <a:ext cx="7983537"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31775" fontAlgn="base">
              <a:spcBef>
                <a:spcPct val="0"/>
              </a:spcBef>
              <a:spcAft>
                <a:spcPct val="0"/>
              </a:spcAft>
            </a:pPr>
            <a:r>
              <a:rPr lang="en-US" sz="2000" smtClean="0">
                <a:solidFill>
                  <a:srgbClr val="000000"/>
                </a:solidFill>
              </a:rPr>
              <a:t>Community Centers, Guidance Counselors, and church organizations to IU Health mission critical positions</a:t>
            </a:r>
          </a:p>
          <a:p>
            <a:pPr marL="231775" lvl="1" indent="-231775" fontAlgn="base">
              <a:spcBef>
                <a:spcPct val="0"/>
              </a:spcBef>
              <a:spcAft>
                <a:spcPct val="0"/>
              </a:spcAft>
              <a:buFont typeface="Arial" charset="0"/>
              <a:buChar char="•"/>
            </a:pPr>
            <a:r>
              <a:rPr lang="en-US" sz="2000" smtClean="0">
                <a:solidFill>
                  <a:srgbClr val="000000"/>
                </a:solidFill>
              </a:rPr>
              <a:t>Provide information on what IU Health looks for in professionals</a:t>
            </a:r>
          </a:p>
          <a:p>
            <a:pPr marL="231775" lvl="1" indent="-231775" fontAlgn="base">
              <a:spcBef>
                <a:spcPct val="0"/>
              </a:spcBef>
              <a:spcAft>
                <a:spcPct val="0"/>
              </a:spcAft>
              <a:buFont typeface="Arial" charset="0"/>
              <a:buChar char="•"/>
            </a:pPr>
            <a:r>
              <a:rPr lang="en-US" sz="2000" smtClean="0">
                <a:solidFill>
                  <a:srgbClr val="000000"/>
                </a:solidFill>
              </a:rPr>
              <a:t>Reintroduce our organization through our new branding efforts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US" sz="2800" b="1" smtClean="0"/>
              <a:t>PROFESSIONAL RECRUITMENT OUTREACH EVENTS &amp; PARTNERSHIPS</a:t>
            </a:r>
            <a:endParaRPr lang="en-US" sz="2800" smtClean="0"/>
          </a:p>
        </p:txBody>
      </p:sp>
      <p:sp>
        <p:nvSpPr>
          <p:cNvPr id="9219" name="Rectangle 3"/>
          <p:cNvSpPr>
            <a:spLocks noChangeArrowheads="1"/>
          </p:cNvSpPr>
          <p:nvPr/>
        </p:nvSpPr>
        <p:spPr bwMode="auto">
          <a:xfrm>
            <a:off x="231775" y="1349375"/>
            <a:ext cx="8464550" cy="5662613"/>
          </a:xfrm>
          <a:prstGeom prst="rect">
            <a:avLst/>
          </a:prstGeom>
          <a:noFill/>
          <a:ln w="9525">
            <a:noFill/>
            <a:miter lim="800000"/>
            <a:headEnd/>
            <a:tailEnd/>
          </a:ln>
        </p:spPr>
        <p:txBody>
          <a:bodyPr>
            <a:spAutoFit/>
          </a:bodyPr>
          <a:lstStyle/>
          <a:p>
            <a:pPr marL="231775" indent="-231775" fontAlgn="base">
              <a:spcBef>
                <a:spcPct val="0"/>
              </a:spcBef>
              <a:spcAft>
                <a:spcPct val="0"/>
              </a:spcAft>
              <a:defRPr/>
            </a:pPr>
            <a:r>
              <a:rPr lang="en-US" dirty="0">
                <a:solidFill>
                  <a:srgbClr val="000000"/>
                </a:solidFill>
              </a:rPr>
              <a:t> </a:t>
            </a:r>
            <a:r>
              <a:rPr lang="en-US" sz="2000" b="1" dirty="0">
                <a:solidFill>
                  <a:srgbClr val="000000"/>
                </a:solidFill>
              </a:rPr>
              <a:t>Earned Income Tax Credit</a:t>
            </a:r>
            <a:r>
              <a:rPr lang="en-US" sz="2000" dirty="0">
                <a:solidFill>
                  <a:srgbClr val="000000"/>
                </a:solidFill>
              </a:rPr>
              <a:t> </a:t>
            </a:r>
          </a:p>
          <a:p>
            <a:pPr marL="231775" indent="-231775" fontAlgn="base">
              <a:spcBef>
                <a:spcPct val="0"/>
              </a:spcBef>
              <a:spcAft>
                <a:spcPct val="0"/>
              </a:spcAft>
              <a:buFont typeface="Arial" pitchFamily="34" charset="0"/>
              <a:buChar char="•"/>
              <a:defRPr/>
            </a:pPr>
            <a:r>
              <a:rPr lang="en-US" sz="2000" dirty="0">
                <a:solidFill>
                  <a:srgbClr val="000000"/>
                </a:solidFill>
              </a:rPr>
              <a:t>Free tax return preparation to eligible employees providing an alternative to predatory income tax preparation</a:t>
            </a:r>
          </a:p>
          <a:p>
            <a:pPr marL="231775" indent="-231775" fontAlgn="base">
              <a:spcBef>
                <a:spcPct val="0"/>
              </a:spcBef>
              <a:spcAft>
                <a:spcPct val="0"/>
              </a:spcAft>
              <a:buFont typeface="Arial" pitchFamily="34" charset="0"/>
              <a:buChar char="•"/>
              <a:defRPr/>
            </a:pPr>
            <a:r>
              <a:rPr lang="en-US" sz="2000" dirty="0">
                <a:solidFill>
                  <a:srgbClr val="000000"/>
                </a:solidFill>
              </a:rPr>
              <a:t>Professional employees volunteer their time to learn about tax preparation and share that knowledge with fellow employees who meet Earned Income Tax Credit eligibility standards  </a:t>
            </a:r>
          </a:p>
          <a:p>
            <a:pPr marL="231775" indent="-231775" fontAlgn="base">
              <a:spcBef>
                <a:spcPct val="0"/>
              </a:spcBef>
              <a:spcAft>
                <a:spcPct val="0"/>
              </a:spcAft>
              <a:buFont typeface="Arial" pitchFamily="34" charset="0"/>
              <a:buChar char="•"/>
              <a:defRPr/>
            </a:pPr>
            <a:r>
              <a:rPr lang="en-US" sz="2000" dirty="0">
                <a:solidFill>
                  <a:srgbClr val="000000"/>
                </a:solidFill>
              </a:rPr>
              <a:t>The Benefits and Diversity &amp; Inclusion departments partner with the Internal Revenue Service and the Financial Health Federal Credit Union to provide this service to employees</a:t>
            </a:r>
          </a:p>
          <a:p>
            <a:pPr marL="231775" indent="-231775" fontAlgn="base">
              <a:spcBef>
                <a:spcPct val="0"/>
              </a:spcBef>
              <a:spcAft>
                <a:spcPct val="0"/>
              </a:spcAft>
              <a:buFont typeface="Arial" pitchFamily="34" charset="0"/>
              <a:buChar char="•"/>
              <a:defRPr/>
            </a:pPr>
            <a:endParaRPr lang="en-US" sz="2000" b="1" dirty="0">
              <a:solidFill>
                <a:srgbClr val="000000"/>
              </a:solidFill>
            </a:endParaRPr>
          </a:p>
          <a:p>
            <a:pPr marL="231775" indent="-231775" fontAlgn="base">
              <a:spcBef>
                <a:spcPct val="0"/>
              </a:spcBef>
              <a:spcAft>
                <a:spcPct val="0"/>
              </a:spcAft>
              <a:defRPr/>
            </a:pPr>
            <a:r>
              <a:rPr lang="en-US" sz="2000" b="1" dirty="0">
                <a:solidFill>
                  <a:srgbClr val="000000"/>
                </a:solidFill>
              </a:rPr>
              <a:t>Community Partners</a:t>
            </a:r>
          </a:p>
          <a:p>
            <a:pPr marL="231775" indent="-231775" fontAlgn="base">
              <a:spcBef>
                <a:spcPct val="0"/>
              </a:spcBef>
              <a:spcAft>
                <a:spcPct val="0"/>
              </a:spcAft>
              <a:buFont typeface="Arial" pitchFamily="34" charset="0"/>
              <a:buChar char="•"/>
              <a:defRPr/>
            </a:pPr>
            <a:r>
              <a:rPr lang="en-US" sz="2000" dirty="0">
                <a:solidFill>
                  <a:srgbClr val="000000"/>
                </a:solidFill>
              </a:rPr>
              <a:t>Relationships with 25 local organizations that offer computer access and application assistance to IU Health applicants</a:t>
            </a:r>
          </a:p>
          <a:p>
            <a:pPr marL="231775" indent="-231775" fontAlgn="base">
              <a:spcBef>
                <a:spcPct val="0"/>
              </a:spcBef>
              <a:spcAft>
                <a:spcPct val="0"/>
              </a:spcAft>
              <a:buFont typeface="Arial" pitchFamily="34" charset="0"/>
              <a:buChar char="•"/>
              <a:defRPr/>
            </a:pPr>
            <a:r>
              <a:rPr lang="en-US" sz="2000" dirty="0">
                <a:solidFill>
                  <a:srgbClr val="000000"/>
                </a:solidFill>
              </a:rPr>
              <a:t>Since 2007, more than 300 candidates have been hired</a:t>
            </a:r>
          </a:p>
          <a:p>
            <a:pPr marL="341313" indent="-341313" fontAlgn="base">
              <a:spcBef>
                <a:spcPct val="0"/>
              </a:spcBef>
              <a:spcAft>
                <a:spcPct val="0"/>
              </a:spcAft>
              <a:defRPr/>
            </a:pPr>
            <a:r>
              <a:rPr lang="en-US" sz="2000" b="1" dirty="0">
                <a:solidFill>
                  <a:srgbClr val="000000"/>
                </a:solidFill>
              </a:rPr>
              <a:t> </a:t>
            </a:r>
            <a:endParaRPr lang="en-US" sz="2000" dirty="0">
              <a:solidFill>
                <a:srgbClr val="000000"/>
              </a:solidFill>
            </a:endParaRPr>
          </a:p>
          <a:p>
            <a:pPr marL="231775" indent="-231775" fontAlgn="base">
              <a:spcBef>
                <a:spcPct val="0"/>
              </a:spcBef>
              <a:spcAft>
                <a:spcPct val="0"/>
              </a:spcAft>
              <a:buFont typeface="Arial" pitchFamily="34" charset="0"/>
              <a:buChar char="•"/>
              <a:defRPr/>
            </a:pPr>
            <a:endParaRPr lang="en-US" b="1" dirty="0">
              <a:solidFill>
                <a:srgbClr val="000000"/>
              </a:solidFill>
            </a:endParaRPr>
          </a:p>
          <a:p>
            <a:pPr fontAlgn="base">
              <a:spcBef>
                <a:spcPct val="0"/>
              </a:spcBef>
              <a:spcAft>
                <a:spcPct val="0"/>
              </a:spcAft>
              <a:defRPr/>
            </a:pPr>
            <a:endParaRPr lang="en-US" sz="1100" b="1" dirty="0">
              <a:solidFill>
                <a:srgbClr val="000000"/>
              </a:solidFill>
            </a:endParaRPr>
          </a:p>
          <a:p>
            <a:pPr fontAlgn="base">
              <a:spcBef>
                <a:spcPct val="0"/>
              </a:spcBef>
              <a:spcAft>
                <a:spcPct val="0"/>
              </a:spcAft>
              <a:defRPr/>
            </a:pPr>
            <a:endParaRPr lang="en-US" sz="1100" dirty="0">
              <a:solidFill>
                <a:srgbClr val="000000"/>
              </a:solidFill>
            </a:endParaRPr>
          </a:p>
          <a:p>
            <a:pPr fontAlgn="base">
              <a:spcBef>
                <a:spcPct val="0"/>
              </a:spcBef>
              <a:spcAft>
                <a:spcPct val="0"/>
              </a:spcAft>
              <a:defRPr/>
            </a:pPr>
            <a:r>
              <a:rPr lang="en-US" sz="1100" dirty="0">
                <a:solidFill>
                  <a:srgbClr val="000000"/>
                </a:solidFill>
              </a:rPr>
              <a:t> </a:t>
            </a:r>
          </a:p>
          <a:p>
            <a:pPr fontAlgn="base">
              <a:spcBef>
                <a:spcPct val="0"/>
              </a:spcBef>
              <a:spcAft>
                <a:spcPct val="0"/>
              </a:spcAft>
              <a:defRPr/>
            </a:pPr>
            <a:endParaRPr lang="en-US" sz="1100" dirty="0">
              <a:solidFill>
                <a:srgbClr val="00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53400" cy="1066800"/>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6</a:t>
            </a:fld>
            <a:endParaRPr lang="en-US"/>
          </a:p>
        </p:txBody>
      </p:sp>
      <p:pic>
        <p:nvPicPr>
          <p:cNvPr id="5" name="Picture 2"/>
          <p:cNvPicPr>
            <a:picLocks noGrp="1" noChangeAspect="1" noChangeArrowheads="1"/>
          </p:cNvPicPr>
          <p:nvPr>
            <p:ph idx="1"/>
          </p:nvPr>
        </p:nvPicPr>
        <p:blipFill>
          <a:blip r:embed="rId3" cstate="print"/>
          <a:srcRect/>
          <a:stretch>
            <a:fillRect/>
          </a:stretch>
        </p:blipFill>
        <p:spPr bwMode="auto">
          <a:xfrm>
            <a:off x="135559" y="533399"/>
            <a:ext cx="8856041" cy="618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r>
              <a:rPr lang="en-US" sz="2800" b="1" smtClean="0"/>
              <a:t>PROFESSIONAL RECRUITMENT OUTREACH EVENTS &amp; PARTNERSHIPS</a:t>
            </a:r>
            <a:endParaRPr lang="en-US" sz="2800" smtClean="0"/>
          </a:p>
        </p:txBody>
      </p:sp>
      <p:sp>
        <p:nvSpPr>
          <p:cNvPr id="9219" name="Rectangle 3"/>
          <p:cNvSpPr>
            <a:spLocks noChangeArrowheads="1"/>
          </p:cNvSpPr>
          <p:nvPr/>
        </p:nvSpPr>
        <p:spPr bwMode="auto">
          <a:xfrm>
            <a:off x="231775" y="1392238"/>
            <a:ext cx="8570913" cy="4524375"/>
          </a:xfrm>
          <a:prstGeom prst="rect">
            <a:avLst/>
          </a:prstGeom>
          <a:noFill/>
          <a:ln w="9525">
            <a:noFill/>
            <a:miter lim="800000"/>
            <a:headEnd/>
            <a:tailEnd/>
          </a:ln>
        </p:spPr>
        <p:txBody>
          <a:bodyPr>
            <a:spAutoFit/>
          </a:bodyPr>
          <a:lstStyle/>
          <a:p>
            <a:pPr marL="231775" indent="-231775" fontAlgn="base">
              <a:spcBef>
                <a:spcPct val="0"/>
              </a:spcBef>
              <a:spcAft>
                <a:spcPct val="0"/>
              </a:spcAft>
              <a:defRPr/>
            </a:pPr>
            <a:r>
              <a:rPr lang="en-US" b="1" dirty="0">
                <a:solidFill>
                  <a:srgbClr val="000000"/>
                </a:solidFill>
              </a:rPr>
              <a:t>Say </a:t>
            </a:r>
            <a:r>
              <a:rPr lang="en-US" b="1" dirty="0" err="1">
                <a:solidFill>
                  <a:srgbClr val="000000"/>
                </a:solidFill>
              </a:rPr>
              <a:t>Ahh</a:t>
            </a:r>
            <a:r>
              <a:rPr lang="en-US" b="1" dirty="0">
                <a:solidFill>
                  <a:srgbClr val="000000"/>
                </a:solidFill>
              </a:rPr>
              <a:t>!</a:t>
            </a:r>
            <a:r>
              <a:rPr lang="en-US" dirty="0">
                <a:solidFill>
                  <a:srgbClr val="000000"/>
                </a:solidFill>
              </a:rPr>
              <a:t> </a:t>
            </a:r>
          </a:p>
          <a:p>
            <a:pPr marL="231775" indent="-231775" fontAlgn="base">
              <a:spcBef>
                <a:spcPct val="0"/>
              </a:spcBef>
              <a:spcAft>
                <a:spcPct val="0"/>
              </a:spcAft>
              <a:buFont typeface="Arial" pitchFamily="34" charset="0"/>
              <a:buChar char="•"/>
              <a:defRPr/>
            </a:pPr>
            <a:r>
              <a:rPr lang="en-US" dirty="0">
                <a:solidFill>
                  <a:srgbClr val="000000"/>
                </a:solidFill>
              </a:rPr>
              <a:t>A school-based program to expose middle to high school students to the critical-need healthcare jobs and the education and training they will need to pursue these careers</a:t>
            </a:r>
          </a:p>
          <a:p>
            <a:pPr marL="231775" indent="-231775" fontAlgn="base">
              <a:spcBef>
                <a:spcPct val="0"/>
              </a:spcBef>
              <a:spcAft>
                <a:spcPct val="0"/>
              </a:spcAft>
              <a:buFont typeface="Arial" pitchFamily="34" charset="0"/>
              <a:buChar char="•"/>
              <a:defRPr/>
            </a:pPr>
            <a:r>
              <a:rPr lang="en-US" dirty="0">
                <a:solidFill>
                  <a:srgbClr val="000000"/>
                </a:solidFill>
              </a:rPr>
              <a:t>More than 325 students from IPS and township schools participate each year </a:t>
            </a:r>
          </a:p>
          <a:p>
            <a:pPr marL="231775" indent="-231775" fontAlgn="base">
              <a:spcBef>
                <a:spcPct val="0"/>
              </a:spcBef>
              <a:spcAft>
                <a:spcPct val="0"/>
              </a:spcAft>
              <a:buFont typeface="Arial" pitchFamily="34" charset="0"/>
              <a:buChar char="•"/>
              <a:defRPr/>
            </a:pPr>
            <a:r>
              <a:rPr lang="en-US" dirty="0">
                <a:solidFill>
                  <a:srgbClr val="000000"/>
                </a:solidFill>
              </a:rPr>
              <a:t>Started with AHC (downtown hospitals and has expanded to additional facilities</a:t>
            </a:r>
          </a:p>
          <a:p>
            <a:pPr marL="231775" indent="-231775" fontAlgn="base">
              <a:spcBef>
                <a:spcPct val="0"/>
              </a:spcBef>
              <a:spcAft>
                <a:spcPct val="0"/>
              </a:spcAft>
              <a:buFont typeface="Arial" pitchFamily="34" charset="0"/>
              <a:buChar char="•"/>
              <a:defRPr/>
            </a:pPr>
            <a:r>
              <a:rPr lang="en-US" dirty="0">
                <a:solidFill>
                  <a:srgbClr val="000000"/>
                </a:solidFill>
              </a:rPr>
              <a:t>Facilitated by HR staff</a:t>
            </a:r>
          </a:p>
          <a:p>
            <a:pPr marL="231775" indent="-231775" fontAlgn="base">
              <a:spcBef>
                <a:spcPct val="0"/>
              </a:spcBef>
              <a:spcAft>
                <a:spcPct val="0"/>
              </a:spcAft>
              <a:defRPr/>
            </a:pPr>
            <a:r>
              <a:rPr lang="en-US" dirty="0">
                <a:solidFill>
                  <a:srgbClr val="000000"/>
                </a:solidFill>
              </a:rPr>
              <a:t> </a:t>
            </a:r>
          </a:p>
          <a:p>
            <a:pPr marL="231775" indent="-231775" fontAlgn="base">
              <a:spcBef>
                <a:spcPct val="0"/>
              </a:spcBef>
              <a:spcAft>
                <a:spcPct val="0"/>
              </a:spcAft>
              <a:defRPr/>
            </a:pPr>
            <a:r>
              <a:rPr lang="en-US" b="1" dirty="0">
                <a:solidFill>
                  <a:srgbClr val="000000"/>
                </a:solidFill>
              </a:rPr>
              <a:t>Annual Martin L. King, Jr. Celebration</a:t>
            </a:r>
            <a:r>
              <a:rPr lang="en-US" dirty="0">
                <a:solidFill>
                  <a:srgbClr val="000000"/>
                </a:solidFill>
              </a:rPr>
              <a:t> </a:t>
            </a:r>
          </a:p>
          <a:p>
            <a:pPr marL="231775" indent="-231775" fontAlgn="base">
              <a:spcBef>
                <a:spcPct val="0"/>
              </a:spcBef>
              <a:spcAft>
                <a:spcPct val="0"/>
              </a:spcAft>
              <a:buFont typeface="Arial" pitchFamily="34" charset="0"/>
              <a:buChar char="•"/>
              <a:defRPr/>
            </a:pPr>
            <a:r>
              <a:rPr lang="en-US" dirty="0">
                <a:solidFill>
                  <a:srgbClr val="000000"/>
                </a:solidFill>
              </a:rPr>
              <a:t>Program expanded to include IU Health statewide entities via video conference</a:t>
            </a:r>
          </a:p>
          <a:p>
            <a:pPr marL="231775" indent="-231775" fontAlgn="base">
              <a:spcBef>
                <a:spcPct val="0"/>
              </a:spcBef>
              <a:spcAft>
                <a:spcPct val="0"/>
              </a:spcAft>
              <a:buFont typeface="Arial" pitchFamily="34" charset="0"/>
              <a:buChar char="•"/>
              <a:defRPr/>
            </a:pPr>
            <a:r>
              <a:rPr lang="en-US" dirty="0">
                <a:solidFill>
                  <a:srgbClr val="000000"/>
                </a:solidFill>
              </a:rPr>
              <a:t>Patients have the option to view the program on television in their rooms</a:t>
            </a:r>
          </a:p>
          <a:p>
            <a:pPr marL="231775" indent="-231775" fontAlgn="base">
              <a:spcBef>
                <a:spcPct val="0"/>
              </a:spcBef>
              <a:spcAft>
                <a:spcPct val="0"/>
              </a:spcAft>
              <a:buFont typeface="Arial" pitchFamily="34" charset="0"/>
              <a:buChar char="•"/>
              <a:defRPr/>
            </a:pPr>
            <a:r>
              <a:rPr lang="en-US" dirty="0">
                <a:solidFill>
                  <a:srgbClr val="000000"/>
                </a:solidFill>
              </a:rPr>
              <a:t>IU Health Methodist Hospital hosts</a:t>
            </a:r>
          </a:p>
          <a:p>
            <a:pPr marL="231775" indent="-231775" fontAlgn="base">
              <a:spcBef>
                <a:spcPct val="0"/>
              </a:spcBef>
              <a:spcAft>
                <a:spcPct val="0"/>
              </a:spcAft>
              <a:buFont typeface="Arial" pitchFamily="34" charset="0"/>
              <a:buChar char="•"/>
              <a:defRPr/>
            </a:pPr>
            <a:r>
              <a:rPr lang="en-US" dirty="0">
                <a:solidFill>
                  <a:srgbClr val="000000"/>
                </a:solidFill>
              </a:rPr>
              <a:t>There were more than 650 statewide attendees in 2012</a:t>
            </a:r>
          </a:p>
          <a:p>
            <a:pPr marL="231775" indent="-231775" fontAlgn="base">
              <a:spcBef>
                <a:spcPct val="0"/>
              </a:spcBef>
              <a:spcAft>
                <a:spcPct val="0"/>
              </a:spcAft>
              <a:defRPr/>
            </a:pPr>
            <a:r>
              <a:rPr lang="en-US" dirty="0">
                <a:solidFill>
                  <a:srgbClr val="000000"/>
                </a:solidFill>
              </a:rPr>
              <a:t> </a:t>
            </a:r>
          </a:p>
          <a:p>
            <a:pPr fontAlgn="base">
              <a:spcBef>
                <a:spcPct val="0"/>
              </a:spcBef>
              <a:spcAft>
                <a:spcPct val="0"/>
              </a:spcAft>
              <a:defRPr/>
            </a:pPr>
            <a:r>
              <a:rPr lang="en-US" dirty="0">
                <a:solidFill>
                  <a:srgbClr val="000000"/>
                </a:solidFill>
              </a:rPr>
              <a:t> </a:t>
            </a:r>
          </a:p>
          <a:p>
            <a:pPr fontAlgn="base">
              <a:spcBef>
                <a:spcPct val="0"/>
              </a:spcBef>
              <a:spcAft>
                <a:spcPct val="0"/>
              </a:spcAft>
              <a:defRPr/>
            </a:pPr>
            <a:endParaRPr lang="en-US" dirty="0">
              <a:solidFill>
                <a:srgbClr val="000000"/>
              </a:solidFill>
            </a:endParaRPr>
          </a:p>
        </p:txBody>
      </p:sp>
      <p:pic>
        <p:nvPicPr>
          <p:cNvPr id="16388" name="Picture 4" descr="Co-pilotTour.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650" y="5094288"/>
            <a:ext cx="2060575" cy="154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5" descr="DSC_0066 copy.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0100" y="5099050"/>
            <a:ext cx="2160588" cy="147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6" descr="DSC_0027.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81725" y="5049838"/>
            <a:ext cx="2335213" cy="156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sz="2800" b="1" smtClean="0"/>
              <a:t>PROFESSIONAL RECRUITMENT OUTREACH EVENTS &amp; PARTNERSHIPS</a:t>
            </a:r>
            <a:endParaRPr lang="en-US" sz="2800" smtClean="0"/>
          </a:p>
        </p:txBody>
      </p:sp>
      <p:sp>
        <p:nvSpPr>
          <p:cNvPr id="9219" name="Rectangle 3"/>
          <p:cNvSpPr>
            <a:spLocks noChangeArrowheads="1"/>
          </p:cNvSpPr>
          <p:nvPr/>
        </p:nvSpPr>
        <p:spPr bwMode="auto">
          <a:xfrm>
            <a:off x="231775" y="1390650"/>
            <a:ext cx="8464550" cy="3694113"/>
          </a:xfrm>
          <a:prstGeom prst="rect">
            <a:avLst/>
          </a:prstGeom>
          <a:noFill/>
          <a:ln w="9525">
            <a:noFill/>
            <a:miter lim="800000"/>
            <a:headEnd/>
            <a:tailEnd/>
          </a:ln>
        </p:spPr>
        <p:txBody>
          <a:bodyPr>
            <a:spAutoFit/>
          </a:bodyPr>
          <a:lstStyle/>
          <a:p>
            <a:pPr marL="231775" indent="-231775" fontAlgn="base">
              <a:spcBef>
                <a:spcPct val="0"/>
              </a:spcBef>
              <a:spcAft>
                <a:spcPct val="0"/>
              </a:spcAft>
              <a:defRPr/>
            </a:pPr>
            <a:r>
              <a:rPr lang="en-US" b="1" dirty="0">
                <a:solidFill>
                  <a:srgbClr val="000000"/>
                </a:solidFill>
              </a:rPr>
              <a:t>Exploring Nursing</a:t>
            </a:r>
            <a:r>
              <a:rPr lang="en-US" dirty="0">
                <a:solidFill>
                  <a:srgbClr val="000000"/>
                </a:solidFill>
              </a:rPr>
              <a:t> </a:t>
            </a:r>
          </a:p>
          <a:p>
            <a:pPr marL="231775" indent="-231775" fontAlgn="base">
              <a:spcBef>
                <a:spcPct val="0"/>
              </a:spcBef>
              <a:spcAft>
                <a:spcPct val="0"/>
              </a:spcAft>
              <a:buFont typeface="Arial" pitchFamily="34" charset="0"/>
              <a:buChar char="•"/>
              <a:defRPr/>
            </a:pPr>
            <a:r>
              <a:rPr lang="en-US" dirty="0">
                <a:solidFill>
                  <a:srgbClr val="000000"/>
                </a:solidFill>
              </a:rPr>
              <a:t>A variety of hands-on activities, hospital tours, and shadowing events to attract junior and high school students to Nursing</a:t>
            </a:r>
          </a:p>
          <a:p>
            <a:pPr marL="231775" indent="-231775" fontAlgn="base">
              <a:spcBef>
                <a:spcPct val="0"/>
              </a:spcBef>
              <a:spcAft>
                <a:spcPct val="0"/>
              </a:spcAft>
              <a:buFont typeface="Arial" pitchFamily="34" charset="0"/>
              <a:buChar char="•"/>
              <a:defRPr/>
            </a:pPr>
            <a:r>
              <a:rPr lang="en-US" dirty="0">
                <a:solidFill>
                  <a:srgbClr val="000000"/>
                </a:solidFill>
              </a:rPr>
              <a:t>Program continues to be a success with four (4) participants of the program completing college and joining IU Health in 2010</a:t>
            </a:r>
          </a:p>
          <a:p>
            <a:pPr marL="231775" indent="-231775" fontAlgn="base">
              <a:spcBef>
                <a:spcPct val="0"/>
              </a:spcBef>
              <a:spcAft>
                <a:spcPct val="0"/>
              </a:spcAft>
              <a:buFont typeface="Arial" pitchFamily="34" charset="0"/>
              <a:buChar char="•"/>
              <a:defRPr/>
            </a:pPr>
            <a:r>
              <a:rPr lang="en-US" dirty="0">
                <a:solidFill>
                  <a:srgbClr val="000000"/>
                </a:solidFill>
              </a:rPr>
              <a:t>We have hired 12 program participants since its inception in 2003</a:t>
            </a:r>
          </a:p>
          <a:p>
            <a:pPr marL="231775" indent="-231775" fontAlgn="base">
              <a:spcBef>
                <a:spcPct val="0"/>
              </a:spcBef>
              <a:spcAft>
                <a:spcPct val="0"/>
              </a:spcAft>
              <a:buFont typeface="Arial" pitchFamily="34" charset="0"/>
              <a:buChar char="•"/>
              <a:defRPr/>
            </a:pPr>
            <a:r>
              <a:rPr lang="en-US" dirty="0">
                <a:solidFill>
                  <a:srgbClr val="000000"/>
                </a:solidFill>
              </a:rPr>
              <a:t>The program is provided in collaboration with the Boy Scouts of America Council</a:t>
            </a:r>
          </a:p>
          <a:p>
            <a:pPr fontAlgn="base">
              <a:spcBef>
                <a:spcPct val="0"/>
              </a:spcBef>
              <a:spcAft>
                <a:spcPct val="0"/>
              </a:spcAft>
              <a:defRPr/>
            </a:pPr>
            <a:endParaRPr lang="en-US" b="1" dirty="0">
              <a:solidFill>
                <a:srgbClr val="000000"/>
              </a:solidFill>
            </a:endParaRPr>
          </a:p>
          <a:p>
            <a:pPr fontAlgn="base">
              <a:spcBef>
                <a:spcPct val="0"/>
              </a:spcBef>
              <a:spcAft>
                <a:spcPct val="0"/>
              </a:spcAft>
              <a:defRPr/>
            </a:pPr>
            <a:r>
              <a:rPr lang="en-US" b="1" dirty="0">
                <a:solidFill>
                  <a:srgbClr val="000000"/>
                </a:solidFill>
              </a:rPr>
              <a:t>Gift of Care Giving</a:t>
            </a:r>
            <a:r>
              <a:rPr lang="en-US" dirty="0">
                <a:solidFill>
                  <a:srgbClr val="000000"/>
                </a:solidFill>
              </a:rPr>
              <a:t> </a:t>
            </a:r>
          </a:p>
          <a:p>
            <a:pPr marL="231775" indent="-231775" fontAlgn="base">
              <a:spcBef>
                <a:spcPct val="0"/>
              </a:spcBef>
              <a:spcAft>
                <a:spcPct val="0"/>
              </a:spcAft>
              <a:buFont typeface="Arial" pitchFamily="34" charset="0"/>
              <a:buChar char="•"/>
              <a:defRPr/>
            </a:pPr>
            <a:r>
              <a:rPr lang="en-US" dirty="0">
                <a:solidFill>
                  <a:srgbClr val="000000"/>
                </a:solidFill>
              </a:rPr>
              <a:t>An opportunity for employees statewide to refocus and refresh themselves for two days and recommit to the IU Health mission, vision and values</a:t>
            </a:r>
          </a:p>
          <a:p>
            <a:pPr marL="231775" indent="-231775" fontAlgn="base">
              <a:spcBef>
                <a:spcPct val="0"/>
              </a:spcBef>
              <a:spcAft>
                <a:spcPct val="0"/>
              </a:spcAft>
              <a:buFont typeface="Arial" pitchFamily="34" charset="0"/>
              <a:buChar char="•"/>
              <a:defRPr/>
            </a:pPr>
            <a:r>
              <a:rPr lang="en-US" dirty="0">
                <a:solidFill>
                  <a:srgbClr val="000000"/>
                </a:solidFill>
              </a:rPr>
              <a:t>More than 350 employees have participated in the program since its inception in 2009</a:t>
            </a:r>
          </a:p>
        </p:txBody>
      </p:sp>
      <p:pic>
        <p:nvPicPr>
          <p:cNvPr id="17412" name="Picture 4" descr="C:\Documents and Settings\thamilt3\Local Settings\Temporary Internet Files\Content.IE5\WE8TDUZZ\MP91022089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49913" y="5105400"/>
            <a:ext cx="2784475"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4" descr="C:\Documents and Settings\thamilt3\Local Settings\Temporary Internet Files\Content.IE5\WE8TDUZZ\MP91022089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32125" y="5105400"/>
            <a:ext cx="2784475"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icture 4" descr="C:\Documents and Settings\thamilt3\Local Settings\Temporary Internet Files\Content.IE5\WE8TDUZZ\MP91022089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1788" y="5105400"/>
            <a:ext cx="2784475"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sz="2800" b="1" smtClean="0"/>
              <a:t>PROFESSIONAL RECRUITMENT OUTREACH EVENTS &amp; PARTNERSHIPS</a:t>
            </a:r>
            <a:endParaRPr lang="en-US" sz="2800" smtClean="0"/>
          </a:p>
        </p:txBody>
      </p:sp>
      <p:sp>
        <p:nvSpPr>
          <p:cNvPr id="9219" name="Rectangle 3"/>
          <p:cNvSpPr>
            <a:spLocks noChangeArrowheads="1"/>
          </p:cNvSpPr>
          <p:nvPr/>
        </p:nvSpPr>
        <p:spPr bwMode="auto">
          <a:xfrm>
            <a:off x="231775" y="1349375"/>
            <a:ext cx="8464550" cy="3694113"/>
          </a:xfrm>
          <a:prstGeom prst="rect">
            <a:avLst/>
          </a:prstGeom>
          <a:noFill/>
          <a:ln w="9525">
            <a:noFill/>
            <a:miter lim="800000"/>
            <a:headEnd/>
            <a:tailEnd/>
          </a:ln>
        </p:spPr>
        <p:txBody>
          <a:bodyPr>
            <a:spAutoFit/>
          </a:bodyPr>
          <a:lstStyle/>
          <a:p>
            <a:pPr fontAlgn="base">
              <a:spcBef>
                <a:spcPct val="0"/>
              </a:spcBef>
              <a:spcAft>
                <a:spcPct val="0"/>
              </a:spcAft>
              <a:defRPr/>
            </a:pPr>
            <a:r>
              <a:rPr lang="en-US" b="1" dirty="0">
                <a:solidFill>
                  <a:srgbClr val="000000"/>
                </a:solidFill>
              </a:rPr>
              <a:t>Other Outreach Initiatives: </a:t>
            </a:r>
            <a:endParaRPr lang="en-US" dirty="0">
              <a:solidFill>
                <a:srgbClr val="000000"/>
              </a:solidFill>
            </a:endParaRPr>
          </a:p>
          <a:p>
            <a:pPr marL="231775" indent="-231775" fontAlgn="base">
              <a:spcBef>
                <a:spcPct val="0"/>
              </a:spcBef>
              <a:spcAft>
                <a:spcPct val="0"/>
              </a:spcAft>
              <a:buFont typeface="Arial" pitchFamily="34" charset="0"/>
              <a:buChar char="•"/>
              <a:defRPr/>
            </a:pPr>
            <a:r>
              <a:rPr lang="en-US" dirty="0">
                <a:solidFill>
                  <a:srgbClr val="000000"/>
                </a:solidFill>
              </a:rPr>
              <a:t>Crispus Attucks Medical Magnet High School</a:t>
            </a:r>
          </a:p>
          <a:p>
            <a:pPr marL="231775" indent="-231775" fontAlgn="base">
              <a:spcBef>
                <a:spcPct val="0"/>
              </a:spcBef>
              <a:spcAft>
                <a:spcPct val="0"/>
              </a:spcAft>
              <a:buFont typeface="Arial" pitchFamily="34" charset="0"/>
              <a:buChar char="•"/>
              <a:defRPr/>
            </a:pPr>
            <a:r>
              <a:rPr lang="en-US" dirty="0">
                <a:solidFill>
                  <a:srgbClr val="000000"/>
                </a:solidFill>
              </a:rPr>
              <a:t>Phillipine and Black Nurses Professional Associations</a:t>
            </a:r>
          </a:p>
          <a:p>
            <a:pPr marL="231775" indent="-231775" fontAlgn="base">
              <a:spcBef>
                <a:spcPct val="0"/>
              </a:spcBef>
              <a:spcAft>
                <a:spcPct val="0"/>
              </a:spcAft>
              <a:buFont typeface="Arial" pitchFamily="34" charset="0"/>
              <a:buChar char="•"/>
              <a:defRPr/>
            </a:pPr>
            <a:r>
              <a:rPr lang="en-US" dirty="0">
                <a:solidFill>
                  <a:srgbClr val="000000"/>
                </a:solidFill>
              </a:rPr>
              <a:t>Building relationships with Historically Black Colleges and Universities to attract more minority Pharmacy and Nursing graduates</a:t>
            </a:r>
          </a:p>
          <a:p>
            <a:pPr marL="231775" indent="-231775" fontAlgn="base">
              <a:spcBef>
                <a:spcPct val="0"/>
              </a:spcBef>
              <a:spcAft>
                <a:spcPct val="0"/>
              </a:spcAft>
              <a:buFont typeface="Arial" pitchFamily="34" charset="0"/>
              <a:buChar char="•"/>
              <a:defRPr/>
            </a:pPr>
            <a:r>
              <a:rPr lang="en-US" dirty="0">
                <a:solidFill>
                  <a:srgbClr val="000000"/>
                </a:solidFill>
              </a:rPr>
              <a:t>Annually nominate an employee for the Center for Leadership Development Minority Achiever’s Award; 4 IU Health professionals recognized in the last 5 years</a:t>
            </a:r>
          </a:p>
          <a:p>
            <a:pPr marL="231775" indent="-231775" fontAlgn="base">
              <a:spcBef>
                <a:spcPct val="0"/>
              </a:spcBef>
              <a:spcAft>
                <a:spcPct val="0"/>
              </a:spcAft>
              <a:buFont typeface="Arial" pitchFamily="34" charset="0"/>
              <a:buChar char="•"/>
              <a:defRPr/>
            </a:pPr>
            <a:r>
              <a:rPr lang="en-US" dirty="0">
                <a:solidFill>
                  <a:srgbClr val="000000"/>
                </a:solidFill>
              </a:rPr>
              <a:t>Affinity Groups to engage and assist in the development and retention of females and minorities: </a:t>
            </a:r>
          </a:p>
          <a:p>
            <a:pPr marL="1146175" lvl="2" indent="-231775" fontAlgn="base">
              <a:spcBef>
                <a:spcPct val="0"/>
              </a:spcBef>
              <a:spcAft>
                <a:spcPct val="0"/>
              </a:spcAft>
              <a:buFont typeface="Arial" pitchFamily="34" charset="0"/>
              <a:buChar char="•"/>
              <a:defRPr/>
            </a:pPr>
            <a:r>
              <a:rPr lang="en-US" dirty="0">
                <a:solidFill>
                  <a:srgbClr val="000000"/>
                </a:solidFill>
              </a:rPr>
              <a:t>Women’s Managers and above Affinity Group </a:t>
            </a:r>
            <a:endParaRPr lang="en-US" b="1" dirty="0">
              <a:solidFill>
                <a:srgbClr val="000000"/>
              </a:solidFill>
            </a:endParaRPr>
          </a:p>
          <a:p>
            <a:pPr marL="1146175" lvl="2" indent="-231775" fontAlgn="base">
              <a:spcBef>
                <a:spcPct val="0"/>
              </a:spcBef>
              <a:spcAft>
                <a:spcPct val="0"/>
              </a:spcAft>
              <a:buFont typeface="Arial" pitchFamily="34" charset="0"/>
              <a:buChar char="•"/>
              <a:defRPr/>
            </a:pPr>
            <a:r>
              <a:rPr lang="en-US" dirty="0">
                <a:solidFill>
                  <a:srgbClr val="000000"/>
                </a:solidFill>
              </a:rPr>
              <a:t>Minority Manager and above Affinity Group</a:t>
            </a:r>
          </a:p>
          <a:p>
            <a:pPr marL="1146175" lvl="2" indent="-231775" fontAlgn="base">
              <a:spcBef>
                <a:spcPct val="0"/>
              </a:spcBef>
              <a:spcAft>
                <a:spcPct val="0"/>
              </a:spcAft>
              <a:buFont typeface="Arial" pitchFamily="34" charset="0"/>
              <a:buChar char="•"/>
              <a:defRPr/>
            </a:pPr>
            <a:r>
              <a:rPr lang="en-US" dirty="0">
                <a:solidFill>
                  <a:srgbClr val="000000"/>
                </a:solidFill>
              </a:rPr>
              <a:t>GLBTA Affinity Group</a:t>
            </a:r>
          </a:p>
          <a:p>
            <a:pPr marL="1146175" lvl="2" indent="-231775" fontAlgn="base">
              <a:spcBef>
                <a:spcPct val="0"/>
              </a:spcBef>
              <a:spcAft>
                <a:spcPct val="0"/>
              </a:spcAft>
              <a:buFont typeface="Arial" pitchFamily="34" charset="0"/>
              <a:buChar char="•"/>
              <a:defRPr/>
            </a:pPr>
            <a:r>
              <a:rPr lang="en-US" dirty="0">
                <a:solidFill>
                  <a:srgbClr val="000000"/>
                </a:solidFill>
              </a:rPr>
              <a:t>Minority Nursing Task Force</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smtClean="0"/>
          </a:p>
        </p:txBody>
      </p:sp>
      <p:sp>
        <p:nvSpPr>
          <p:cNvPr id="19459" name="Rectangle 3"/>
          <p:cNvSpPr>
            <a:spLocks noGrp="1" noChangeArrowheads="1"/>
          </p:cNvSpPr>
          <p:nvPr>
            <p:ph type="body" idx="1"/>
          </p:nvPr>
        </p:nvSpPr>
        <p:spPr/>
        <p:txBody>
          <a:bodyPr/>
          <a:lstStyle/>
          <a:p>
            <a:endParaRPr lang="en-US" smtClean="0"/>
          </a:p>
          <a:p>
            <a:endParaRPr lang="en-US" smtClean="0"/>
          </a:p>
          <a:p>
            <a:endParaRPr lang="en-US" smtClean="0"/>
          </a:p>
          <a:p>
            <a:pPr algn="ctr">
              <a:buFontTx/>
              <a:buNone/>
            </a:pPr>
            <a:r>
              <a:rPr lang="en-US" sz="3600" b="1" i="1" smtClean="0">
                <a:solidFill>
                  <a:schemeClr val="tx2"/>
                </a:solidFill>
              </a:rPr>
              <a:t>Our Journey to Inclusion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7</a:t>
            </a:fld>
            <a:endParaRPr lang="en-US"/>
          </a:p>
        </p:txBody>
      </p:sp>
      <p:pic>
        <p:nvPicPr>
          <p:cNvPr id="5" name="Picture 2"/>
          <p:cNvPicPr>
            <a:picLocks noGrp="1" noChangeAspect="1" noChangeArrowheads="1"/>
          </p:cNvPicPr>
          <p:nvPr>
            <p:ph idx="1"/>
          </p:nvPr>
        </p:nvPicPr>
        <p:blipFill>
          <a:blip r:embed="rId3" cstate="print"/>
          <a:srcRect/>
          <a:stretch>
            <a:fillRect/>
          </a:stretch>
        </p:blipFill>
        <p:spPr bwMode="auto">
          <a:xfrm>
            <a:off x="152401" y="533400"/>
            <a:ext cx="8839200" cy="618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8</a:t>
            </a:fld>
            <a:endParaRPr lang="en-US"/>
          </a:p>
        </p:txBody>
      </p:sp>
      <p:pic>
        <p:nvPicPr>
          <p:cNvPr id="5" name="Picture 2"/>
          <p:cNvPicPr>
            <a:picLocks noGrp="1" noChangeAspect="1" noChangeArrowheads="1"/>
          </p:cNvPicPr>
          <p:nvPr>
            <p:ph idx="1"/>
          </p:nvPr>
        </p:nvPicPr>
        <p:blipFill>
          <a:blip r:embed="rId3" cstate="print"/>
          <a:srcRect/>
          <a:stretch>
            <a:fillRect/>
          </a:stretch>
        </p:blipFill>
        <p:spPr bwMode="auto">
          <a:xfrm>
            <a:off x="152400" y="533400"/>
            <a:ext cx="8839200" cy="618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B80BBDD-27A9-4B7F-BB0A-D555E17A757E}" type="slidenum">
              <a:rPr lang="en-US" smtClean="0"/>
              <a:pPr>
                <a:defRPr/>
              </a:pPr>
              <a:t>9</a:t>
            </a:fld>
            <a:endParaRPr lang="en-US"/>
          </a:p>
        </p:txBody>
      </p:sp>
      <p:pic>
        <p:nvPicPr>
          <p:cNvPr id="5" name="Picture 2"/>
          <p:cNvPicPr>
            <a:picLocks noGrp="1" noChangeAspect="1" noChangeArrowheads="1"/>
          </p:cNvPicPr>
          <p:nvPr>
            <p:ph idx="1"/>
          </p:nvPr>
        </p:nvPicPr>
        <p:blipFill>
          <a:blip r:embed="rId3" cstate="print"/>
          <a:srcRect/>
          <a:stretch>
            <a:fillRect/>
          </a:stretch>
        </p:blipFill>
        <p:spPr bwMode="auto">
          <a:xfrm>
            <a:off x="152400" y="533400"/>
            <a:ext cx="8839200" cy="618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U Health Standard">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696A6D"/>
      </a:folHlink>
    </a:clrScheme>
    <a:fontScheme name="1_IU Health Standar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Standard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Standard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Standard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Standard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TotalTime>
  <Words>2529</Words>
  <Application>Microsoft Office PowerPoint</Application>
  <PresentationFormat>On-screen Show (4:3)</PresentationFormat>
  <Paragraphs>453</Paragraphs>
  <Slides>63</Slides>
  <Notes>57</Notes>
  <HiddenSlides>0</HiddenSlides>
  <MMClips>0</MMClips>
  <ScaleCrop>false</ScaleCrop>
  <HeadingPairs>
    <vt:vector size="4" baseType="variant">
      <vt:variant>
        <vt:lpstr>Theme</vt:lpstr>
      </vt:variant>
      <vt:variant>
        <vt:i4>16</vt:i4>
      </vt:variant>
      <vt:variant>
        <vt:lpstr>Slide Titles</vt:lpstr>
      </vt:variant>
      <vt:variant>
        <vt:i4>63</vt:i4>
      </vt:variant>
    </vt:vector>
  </HeadingPairs>
  <TitlesOfParts>
    <vt:vector size="79" baseType="lpstr">
      <vt:lpstr>Office Theme</vt:lpstr>
      <vt:lpstr>1_IU Health Standard</vt:lpstr>
      <vt:lpstr>IU Health Transitional</vt:lpstr>
      <vt:lpstr>1_IU Health Transitional</vt:lpstr>
      <vt:lpstr>2_IU Health Transitional</vt:lpstr>
      <vt:lpstr>3_IU Health Transitional</vt:lpstr>
      <vt:lpstr>4_IU Health Transitional</vt:lpstr>
      <vt:lpstr>5_IU Health Transitional</vt:lpstr>
      <vt:lpstr>6_IU Health Transitional</vt:lpstr>
      <vt:lpstr>7_IU Health Transitional</vt:lpstr>
      <vt:lpstr>8_IU Health Transitional</vt:lpstr>
      <vt:lpstr>9_IU Health Transitional</vt:lpstr>
      <vt:lpstr>10_IU Health Transitional</vt:lpstr>
      <vt:lpstr>11_IU Health Transitional</vt:lpstr>
      <vt:lpstr>12_IU Health Transitional</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Executive Leadership Council Diversity Leadership Council</vt:lpstr>
      <vt:lpstr>Slide 14</vt:lpstr>
      <vt:lpstr>Slide 15</vt:lpstr>
      <vt:lpstr> Rush Vision for Diversity &amp;Inclusion </vt:lpstr>
      <vt:lpstr>Slide 17</vt:lpstr>
      <vt:lpstr>Slide 18</vt:lpstr>
      <vt:lpstr>Slide 19</vt:lpstr>
      <vt:lpstr>Slide 20</vt:lpstr>
      <vt:lpstr>Slide 21</vt:lpstr>
      <vt:lpstr>Slide 22</vt:lpstr>
      <vt:lpstr>Slide 23</vt:lpstr>
      <vt:lpstr>Interpreter Services  Past, Present, and Future</vt:lpstr>
      <vt:lpstr>Interpreter Services Pre 2002</vt:lpstr>
      <vt:lpstr>Rush Interpreter Services  </vt:lpstr>
      <vt:lpstr>Major Accomplishments</vt:lpstr>
      <vt:lpstr>Interpreter Services Today</vt:lpstr>
      <vt:lpstr>Interpreter Services Today  Auxiliary Aids</vt:lpstr>
      <vt:lpstr>Interpreter Services Today</vt:lpstr>
      <vt:lpstr>Interpreter Services Today </vt:lpstr>
      <vt:lpstr>Interpreter Services Today</vt:lpstr>
      <vt:lpstr>Improving the Patient Experience</vt:lpstr>
      <vt:lpstr>Improving the Patient Experience</vt:lpstr>
      <vt:lpstr>The Future of Interpreting Services</vt:lpstr>
      <vt:lpstr>Interpreters at Rush</vt:lpstr>
      <vt:lpstr>Slide 37</vt:lpstr>
      <vt:lpstr>Slide 38</vt:lpstr>
      <vt:lpstr>Slide 39</vt:lpstr>
      <vt:lpstr>Slide 40</vt:lpstr>
      <vt:lpstr>Select Universal Design Highlights</vt:lpstr>
      <vt:lpstr>Slide 42</vt:lpstr>
      <vt:lpstr>Slide 43</vt:lpstr>
      <vt:lpstr>Slide 44</vt:lpstr>
      <vt:lpstr>Slide 45</vt:lpstr>
      <vt:lpstr>Slide 46</vt:lpstr>
      <vt:lpstr>Slide 47</vt:lpstr>
      <vt:lpstr>Slide 48</vt:lpstr>
      <vt:lpstr>Slide 49</vt:lpstr>
      <vt:lpstr>Diversity and Inclusion</vt:lpstr>
      <vt:lpstr>WHO ARE WE?</vt:lpstr>
      <vt:lpstr>PATIENT FACTOIDS</vt:lpstr>
      <vt:lpstr>WHO ARE WE?</vt:lpstr>
      <vt:lpstr>THE BIG PICTURE</vt:lpstr>
      <vt:lpstr>FOCUS AREAS</vt:lpstr>
      <vt:lpstr>PEOPLE PILLAR GOAL</vt:lpstr>
      <vt:lpstr>ACHIEVEMENTS</vt:lpstr>
      <vt:lpstr>PROFESSIONAL RECRUITMENT OUTREACH EVENTS &amp; PARTNERSHIPS</vt:lpstr>
      <vt:lpstr>PROFESSIONAL RECRUITMENT OUTREACH EVENTS &amp; PARTNERSHIPS</vt:lpstr>
      <vt:lpstr>PROFESSIONAL RECRUITMENT OUTREACH EVENTS &amp; PARTNERSHIPS</vt:lpstr>
      <vt:lpstr>PROFESSIONAL RECRUITMENT OUTREACH EVENTS &amp; PARTNERSHIPS</vt:lpstr>
      <vt:lpstr>PROFESSIONAL RECRUITMENT OUTREACH EVENTS &amp; PARTNERSHIPS</vt:lpstr>
      <vt:lpstr>Slide 63</vt:lpstr>
    </vt:vector>
  </TitlesOfParts>
  <Company>The American Hospital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sguerin</dc:creator>
  <cp:lastModifiedBy>jtowne</cp:lastModifiedBy>
  <cp:revision>6</cp:revision>
  <dcterms:created xsi:type="dcterms:W3CDTF">2011-10-26T21:09:06Z</dcterms:created>
  <dcterms:modified xsi:type="dcterms:W3CDTF">2012-09-06T22:29:23Z</dcterms:modified>
</cp:coreProperties>
</file>